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6858000" cx="12192000"/>
  <p:notesSz cx="6858000" cy="9144000"/>
  <p:embeddedFontLst>
    <p:embeddedFont>
      <p:font typeface="Roboto"/>
      <p:regular r:id="rId57"/>
      <p:bold r:id="rId58"/>
      <p:italic r:id="rId59"/>
      <p:boldItalic r:id="rId60"/>
    </p:embeddedFont>
    <p:embeddedFont>
      <p:font typeface="PT Sans Narrow"/>
      <p:regular r:id="rId61"/>
      <p:bold r:id="rId62"/>
    </p:embeddedFont>
    <p:embeddedFont>
      <p:font typeface="Lato"/>
      <p:regular r:id="rId63"/>
      <p:bold r:id="rId64"/>
      <p:italic r:id="rId65"/>
      <p:boldItalic r:id="rId66"/>
    </p:embeddedFont>
    <p:embeddedFont>
      <p:font typeface="Open Sans"/>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OpenSans-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TSansNarrow-bold.fntdata"/><Relationship Id="rId61" Type="http://schemas.openxmlformats.org/officeDocument/2006/relationships/font" Target="fonts/PTSansNarrow-regular.fntdata"/><Relationship Id="rId20" Type="http://schemas.openxmlformats.org/officeDocument/2006/relationships/slide" Target="slides/slide14.xml"/><Relationship Id="rId64" Type="http://schemas.openxmlformats.org/officeDocument/2006/relationships/font" Target="fonts/Lato-bold.fntdata"/><Relationship Id="rId63" Type="http://schemas.openxmlformats.org/officeDocument/2006/relationships/font" Target="fonts/Lato-regular.fntdata"/><Relationship Id="rId22" Type="http://schemas.openxmlformats.org/officeDocument/2006/relationships/slide" Target="slides/slide16.xml"/><Relationship Id="rId66" Type="http://schemas.openxmlformats.org/officeDocument/2006/relationships/font" Target="fonts/Lato-boldItalic.fntdata"/><Relationship Id="rId21" Type="http://schemas.openxmlformats.org/officeDocument/2006/relationships/slide" Target="slides/slide15.xml"/><Relationship Id="rId65" Type="http://schemas.openxmlformats.org/officeDocument/2006/relationships/font" Target="fonts/Lato-italic.fntdata"/><Relationship Id="rId24" Type="http://schemas.openxmlformats.org/officeDocument/2006/relationships/slide" Target="slides/slide18.xml"/><Relationship Id="rId68" Type="http://schemas.openxmlformats.org/officeDocument/2006/relationships/font" Target="fonts/OpenSans-bold.fntdata"/><Relationship Id="rId23" Type="http://schemas.openxmlformats.org/officeDocument/2006/relationships/slide" Target="slides/slide17.xml"/><Relationship Id="rId67" Type="http://schemas.openxmlformats.org/officeDocument/2006/relationships/font" Target="fonts/OpenSans-regular.fntdata"/><Relationship Id="rId60" Type="http://schemas.openxmlformats.org/officeDocument/2006/relationships/font" Target="fonts/Roboto-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penSans-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italic.fntdata"/><Relationship Id="rId14" Type="http://schemas.openxmlformats.org/officeDocument/2006/relationships/slide" Target="slides/slide8.xml"/><Relationship Id="rId58" Type="http://schemas.openxmlformats.org/officeDocument/2006/relationships/font" Target="fonts/Robo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9e92be326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5" name="Google Shape;95;g59e92be32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33a4df67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433a4df671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33a4df67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433a4df671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33a4df67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433a4df671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Arial"/>
                <a:ea typeface="Arial"/>
                <a:cs typeface="Arial"/>
                <a:sym typeface="Arial"/>
              </a:rPr>
              <a:t>Representation</a:t>
            </a:r>
            <a:r>
              <a:rPr b="0" i="0" lang="en-US" sz="1100" u="none" cap="none" strike="noStrike">
                <a:solidFill>
                  <a:srgbClr val="000000"/>
                </a:solidFill>
                <a:latin typeface="Arial"/>
                <a:ea typeface="Arial"/>
                <a:cs typeface="Arial"/>
                <a:sym typeface="Arial"/>
              </a:rPr>
              <a:t> is the </a:t>
            </a:r>
            <a:r>
              <a:rPr b="0" i="1" lang="en-US" sz="1100" u="none" cap="none" strike="noStrike">
                <a:solidFill>
                  <a:srgbClr val="000000"/>
                </a:solidFill>
                <a:latin typeface="Arial"/>
                <a:ea typeface="Arial"/>
                <a:cs typeface="Arial"/>
                <a:sym typeface="Arial"/>
              </a:rPr>
              <a:t>landscape</a:t>
            </a:r>
            <a:r>
              <a:rPr b="0" i="0" lang="en-US" sz="1100" u="none" cap="none" strike="noStrike">
                <a:solidFill>
                  <a:srgbClr val="000000"/>
                </a:solidFill>
                <a:latin typeface="Arial"/>
                <a:ea typeface="Arial"/>
                <a:cs typeface="Arial"/>
                <a:sym typeface="Arial"/>
              </a:rPr>
              <a:t> of possible models, the playing field allowed by a given representation. For example, 3-layer feedforward neural networks (or computational graphs) form one type of representation, while support vector machines with RBF kernels form another.</a:t>
            </a:r>
            <a:endParaRPr/>
          </a:p>
          <a:p>
            <a:pPr indent="-298450" lvl="0" marL="45720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Arial"/>
                <a:ea typeface="Arial"/>
                <a:cs typeface="Arial"/>
                <a:sym typeface="Arial"/>
              </a:rPr>
              <a:t>Evaluation</a:t>
            </a:r>
            <a:r>
              <a:rPr b="0" i="0" lang="en-US" sz="1100" u="none" cap="none" strike="noStrike">
                <a:solidFill>
                  <a:srgbClr val="000000"/>
                </a:solidFill>
                <a:latin typeface="Arial"/>
                <a:ea typeface="Arial"/>
                <a:cs typeface="Arial"/>
                <a:sym typeface="Arial"/>
              </a:rPr>
              <a:t> is essentially how you judge or prefer one model vs. another; it’s what you might have seen as a </a:t>
            </a:r>
            <a:r>
              <a:rPr b="0" i="1" lang="en-US" sz="1100" u="none" cap="none" strike="noStrike">
                <a:solidFill>
                  <a:srgbClr val="000000"/>
                </a:solidFill>
                <a:latin typeface="Arial"/>
                <a:ea typeface="Arial"/>
                <a:cs typeface="Arial"/>
                <a:sym typeface="Arial"/>
              </a:rPr>
              <a:t>utility function</a:t>
            </a:r>
            <a:r>
              <a:rPr b="0" i="0" lang="en-US" sz="1100" u="none" cap="none" strike="noStrike">
                <a:solidFill>
                  <a:srgbClr val="000000"/>
                </a:solidFill>
                <a:latin typeface="Arial"/>
                <a:ea typeface="Arial"/>
                <a:cs typeface="Arial"/>
                <a:sym typeface="Arial"/>
              </a:rPr>
              <a:t>, </a:t>
            </a:r>
            <a:r>
              <a:rPr b="0" i="1" lang="en-US" sz="1100" u="none" cap="none" strike="noStrike">
                <a:solidFill>
                  <a:srgbClr val="000000"/>
                </a:solidFill>
                <a:latin typeface="Arial"/>
                <a:ea typeface="Arial"/>
                <a:cs typeface="Arial"/>
                <a:sym typeface="Arial"/>
              </a:rPr>
              <a:t>loss function</a:t>
            </a:r>
            <a:r>
              <a:rPr b="0" i="0" lang="en-US" sz="1100" u="none" cap="none" strike="noStrike">
                <a:solidFill>
                  <a:srgbClr val="000000"/>
                </a:solidFill>
                <a:latin typeface="Arial"/>
                <a:ea typeface="Arial"/>
                <a:cs typeface="Arial"/>
                <a:sym typeface="Arial"/>
              </a:rPr>
              <a:t>, </a:t>
            </a:r>
            <a:r>
              <a:rPr b="0" i="1" lang="en-US" sz="1100" u="none" cap="none" strike="noStrike">
                <a:solidFill>
                  <a:srgbClr val="000000"/>
                </a:solidFill>
                <a:latin typeface="Arial"/>
                <a:ea typeface="Arial"/>
                <a:cs typeface="Arial"/>
                <a:sym typeface="Arial"/>
              </a:rPr>
              <a:t>scoring function</a:t>
            </a:r>
            <a:r>
              <a:rPr b="0" i="0" lang="en-US" sz="1100" u="none" cap="none" strike="noStrike">
                <a:solidFill>
                  <a:srgbClr val="000000"/>
                </a:solidFill>
                <a:latin typeface="Arial"/>
                <a:ea typeface="Arial"/>
                <a:cs typeface="Arial"/>
                <a:sym typeface="Arial"/>
              </a:rPr>
              <a:t>, or</a:t>
            </a:r>
            <a:r>
              <a:rPr b="0" i="1" lang="en-US" sz="1100" u="none" cap="none" strike="noStrike">
                <a:solidFill>
                  <a:srgbClr val="000000"/>
                </a:solidFill>
                <a:latin typeface="Arial"/>
                <a:ea typeface="Arial"/>
                <a:cs typeface="Arial"/>
                <a:sym typeface="Arial"/>
              </a:rPr>
              <a:t>fitness function</a:t>
            </a:r>
            <a:r>
              <a:rPr b="0" i="0" lang="en-US" sz="1100" u="none" cap="none" strike="noStrike">
                <a:solidFill>
                  <a:srgbClr val="000000"/>
                </a:solidFill>
                <a:latin typeface="Arial"/>
                <a:ea typeface="Arial"/>
                <a:cs typeface="Arial"/>
                <a:sym typeface="Arial"/>
              </a:rPr>
              <a:t> in other contexts. Think of this as the height of the landscape for each given model, with lower areas being more preferable/desirable than higher areas (without loss of generality). Mean squared error (of a model’s output vs. the data output) or likelihood (the estimated probability of a model given the observed data) are examples of different evaluation functions that will imply somewhat different heights at each point on a single landscape.</a:t>
            </a:r>
            <a:endParaRPr/>
          </a:p>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Arial"/>
                <a:ea typeface="Arial"/>
                <a:cs typeface="Arial"/>
                <a:sym typeface="Arial"/>
              </a:rPr>
              <a:t>Optimization</a:t>
            </a:r>
            <a:r>
              <a:rPr b="0" i="0" lang="en-US" sz="1100" u="none" cap="none" strike="noStrike">
                <a:solidFill>
                  <a:srgbClr val="000000"/>
                </a:solidFill>
                <a:latin typeface="Arial"/>
                <a:ea typeface="Arial"/>
                <a:cs typeface="Arial"/>
                <a:sym typeface="Arial"/>
              </a:rPr>
              <a:t>, finally, is how you search the space of </a:t>
            </a:r>
            <a:r>
              <a:rPr b="0" i="1" lang="en-US" sz="1100" u="none" cap="none" strike="noStrike">
                <a:solidFill>
                  <a:srgbClr val="000000"/>
                </a:solidFill>
                <a:latin typeface="Arial"/>
                <a:ea typeface="Arial"/>
                <a:cs typeface="Arial"/>
                <a:sym typeface="Arial"/>
              </a:rPr>
              <a:t>represented</a:t>
            </a:r>
            <a:r>
              <a:rPr b="0" i="0" lang="en-US" sz="1100" u="none" cap="none" strike="noStrike">
                <a:solidFill>
                  <a:srgbClr val="000000"/>
                </a:solidFill>
                <a:latin typeface="Arial"/>
                <a:ea typeface="Arial"/>
                <a:cs typeface="Arial"/>
                <a:sym typeface="Arial"/>
              </a:rPr>
              <a:t> models to obtain better </a:t>
            </a:r>
            <a:r>
              <a:rPr b="0" i="1" lang="en-US" sz="1100" u="none" cap="none" strike="noStrike">
                <a:solidFill>
                  <a:srgbClr val="000000"/>
                </a:solidFill>
                <a:latin typeface="Arial"/>
                <a:ea typeface="Arial"/>
                <a:cs typeface="Arial"/>
                <a:sym typeface="Arial"/>
              </a:rPr>
              <a:t>evaluations</a:t>
            </a:r>
            <a:r>
              <a:rPr b="0" i="0" lang="en-US" sz="1100" u="none" cap="none" strike="noStrike">
                <a:solidFill>
                  <a:srgbClr val="000000"/>
                </a:solidFill>
                <a:latin typeface="Arial"/>
                <a:ea typeface="Arial"/>
                <a:cs typeface="Arial"/>
                <a:sym typeface="Arial"/>
              </a:rPr>
              <a:t>. This is the way you expect to traverse the landscape to find the promised land of ideal models; the strategy of getting to where you want to go. Stochastic gradient descent and genetic algorithms are two (very) different ways of optimizing a model class. Note that once you provide a trained model, it’s quite possible that you may no longer be able to recover exactly how it was optimized. Just because I can see you standing in the pit doesn’t mean I know how you got there.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So, in this simple example we found and chose the transformation to get a better representation by hand. But if we create a system, a program that can search for different representations (in this case a coordinate change), and then find a way of calculating the percentage of categories being classified correctly with this new approach, in that moment we are doing Machine Learning.</a:t>
            </a:r>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This is something very important to have in mind, deep learning is representation learning using different kinds of neural networks and optimize the hyperparameters of the net to get (learn)the best representation for our data.</a:t>
            </a:r>
            <a:endParaRPr/>
          </a:p>
          <a:p>
            <a:pPr indent="-298450" lvl="0" marL="457200" marR="0" rtl="0" algn="l">
              <a:lnSpc>
                <a:spcPct val="100000"/>
              </a:lnSpc>
              <a:spcBef>
                <a:spcPts val="0"/>
              </a:spcBef>
              <a:spcAft>
                <a:spcPts val="0"/>
              </a:spcAft>
              <a:buClr>
                <a:srgbClr val="000000"/>
              </a:buClr>
              <a:buSzPts val="1100"/>
              <a:buFont typeface="Arial"/>
              <a:buChar char="●"/>
            </a:pPr>
            <a:br>
              <a:rPr b="0" i="0" lang="en-US" sz="1100" u="none" cap="none" strike="noStrike">
                <a:solidFill>
                  <a:srgbClr val="000000"/>
                </a:solidFill>
                <a:latin typeface="Arial"/>
                <a:ea typeface="Arial"/>
                <a:cs typeface="Arial"/>
                <a:sym typeface="Arial"/>
              </a:rPr>
            </a:b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http://www.aclweb.org/anthology/D11-1144</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4520f0c49_0_3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1" name="Google Shape;101;g44520f0c49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Arial"/>
                <a:ea typeface="Arial"/>
                <a:cs typeface="Arial"/>
                <a:sym typeface="Arial"/>
              </a:rPr>
              <a:t>Representation</a:t>
            </a:r>
            <a:r>
              <a:rPr b="0" i="0" lang="en-US" sz="1100" u="none" cap="none" strike="noStrike">
                <a:solidFill>
                  <a:srgbClr val="000000"/>
                </a:solidFill>
                <a:latin typeface="Arial"/>
                <a:ea typeface="Arial"/>
                <a:cs typeface="Arial"/>
                <a:sym typeface="Arial"/>
              </a:rPr>
              <a:t> is the </a:t>
            </a:r>
            <a:r>
              <a:rPr b="0" i="1" lang="en-US" sz="1100" u="none" cap="none" strike="noStrike">
                <a:solidFill>
                  <a:srgbClr val="000000"/>
                </a:solidFill>
                <a:latin typeface="Arial"/>
                <a:ea typeface="Arial"/>
                <a:cs typeface="Arial"/>
                <a:sym typeface="Arial"/>
              </a:rPr>
              <a:t>landscape</a:t>
            </a:r>
            <a:r>
              <a:rPr b="0" i="0" lang="en-US" sz="1100" u="none" cap="none" strike="noStrike">
                <a:solidFill>
                  <a:srgbClr val="000000"/>
                </a:solidFill>
                <a:latin typeface="Arial"/>
                <a:ea typeface="Arial"/>
                <a:cs typeface="Arial"/>
                <a:sym typeface="Arial"/>
              </a:rPr>
              <a:t> of possible models, the playing field allowed by a given representation. For example, 3-layer feedforward neural networks (or computational graphs) form one type of representation, while support vector machines with RBF kernels form another.</a:t>
            </a:r>
            <a:endParaRPr/>
          </a:p>
          <a:p>
            <a:pPr indent="-298450" lvl="0" marL="45720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Arial"/>
                <a:ea typeface="Arial"/>
                <a:cs typeface="Arial"/>
                <a:sym typeface="Arial"/>
              </a:rPr>
              <a:t>Evaluation</a:t>
            </a:r>
            <a:r>
              <a:rPr b="0" i="0" lang="en-US" sz="1100" u="none" cap="none" strike="noStrike">
                <a:solidFill>
                  <a:srgbClr val="000000"/>
                </a:solidFill>
                <a:latin typeface="Arial"/>
                <a:ea typeface="Arial"/>
                <a:cs typeface="Arial"/>
                <a:sym typeface="Arial"/>
              </a:rPr>
              <a:t> is essentially how you judge or prefer one model vs. another; it’s what you might have seen as a </a:t>
            </a:r>
            <a:r>
              <a:rPr b="0" i="1" lang="en-US" sz="1100" u="none" cap="none" strike="noStrike">
                <a:solidFill>
                  <a:srgbClr val="000000"/>
                </a:solidFill>
                <a:latin typeface="Arial"/>
                <a:ea typeface="Arial"/>
                <a:cs typeface="Arial"/>
                <a:sym typeface="Arial"/>
              </a:rPr>
              <a:t>utility function</a:t>
            </a:r>
            <a:r>
              <a:rPr b="0" i="0" lang="en-US" sz="1100" u="none" cap="none" strike="noStrike">
                <a:solidFill>
                  <a:srgbClr val="000000"/>
                </a:solidFill>
                <a:latin typeface="Arial"/>
                <a:ea typeface="Arial"/>
                <a:cs typeface="Arial"/>
                <a:sym typeface="Arial"/>
              </a:rPr>
              <a:t>, </a:t>
            </a:r>
            <a:r>
              <a:rPr b="0" i="1" lang="en-US" sz="1100" u="none" cap="none" strike="noStrike">
                <a:solidFill>
                  <a:srgbClr val="000000"/>
                </a:solidFill>
                <a:latin typeface="Arial"/>
                <a:ea typeface="Arial"/>
                <a:cs typeface="Arial"/>
                <a:sym typeface="Arial"/>
              </a:rPr>
              <a:t>loss function</a:t>
            </a:r>
            <a:r>
              <a:rPr b="0" i="0" lang="en-US" sz="1100" u="none" cap="none" strike="noStrike">
                <a:solidFill>
                  <a:srgbClr val="000000"/>
                </a:solidFill>
                <a:latin typeface="Arial"/>
                <a:ea typeface="Arial"/>
                <a:cs typeface="Arial"/>
                <a:sym typeface="Arial"/>
              </a:rPr>
              <a:t>, </a:t>
            </a:r>
            <a:r>
              <a:rPr b="0" i="1" lang="en-US" sz="1100" u="none" cap="none" strike="noStrike">
                <a:solidFill>
                  <a:srgbClr val="000000"/>
                </a:solidFill>
                <a:latin typeface="Arial"/>
                <a:ea typeface="Arial"/>
                <a:cs typeface="Arial"/>
                <a:sym typeface="Arial"/>
              </a:rPr>
              <a:t>scoring function</a:t>
            </a:r>
            <a:r>
              <a:rPr b="0" i="0" lang="en-US" sz="1100" u="none" cap="none" strike="noStrike">
                <a:solidFill>
                  <a:srgbClr val="000000"/>
                </a:solidFill>
                <a:latin typeface="Arial"/>
                <a:ea typeface="Arial"/>
                <a:cs typeface="Arial"/>
                <a:sym typeface="Arial"/>
              </a:rPr>
              <a:t>, or</a:t>
            </a:r>
            <a:r>
              <a:rPr b="0" i="1" lang="en-US" sz="1100" u="none" cap="none" strike="noStrike">
                <a:solidFill>
                  <a:srgbClr val="000000"/>
                </a:solidFill>
                <a:latin typeface="Arial"/>
                <a:ea typeface="Arial"/>
                <a:cs typeface="Arial"/>
                <a:sym typeface="Arial"/>
              </a:rPr>
              <a:t>fitness function</a:t>
            </a:r>
            <a:r>
              <a:rPr b="0" i="0" lang="en-US" sz="1100" u="none" cap="none" strike="noStrike">
                <a:solidFill>
                  <a:srgbClr val="000000"/>
                </a:solidFill>
                <a:latin typeface="Arial"/>
                <a:ea typeface="Arial"/>
                <a:cs typeface="Arial"/>
                <a:sym typeface="Arial"/>
              </a:rPr>
              <a:t> in other contexts. Think of this as the height of the landscape for each given model, with lower areas being more preferable/desirable than higher areas (without loss of generality). Mean squared error (of a model’s output vs. the data output) or likelihood (the estimated probability of a model given the observed data) are examples of different evaluation functions that will imply somewhat different heights at each point on a single landscape.</a:t>
            </a:r>
            <a:endParaRPr/>
          </a:p>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Arial"/>
                <a:ea typeface="Arial"/>
                <a:cs typeface="Arial"/>
                <a:sym typeface="Arial"/>
              </a:rPr>
              <a:t>Optimization</a:t>
            </a:r>
            <a:r>
              <a:rPr b="0" i="0" lang="en-US" sz="1100" u="none" cap="none" strike="noStrike">
                <a:solidFill>
                  <a:srgbClr val="000000"/>
                </a:solidFill>
                <a:latin typeface="Arial"/>
                <a:ea typeface="Arial"/>
                <a:cs typeface="Arial"/>
                <a:sym typeface="Arial"/>
              </a:rPr>
              <a:t>, finally, is how you search the space of </a:t>
            </a:r>
            <a:r>
              <a:rPr b="0" i="1" lang="en-US" sz="1100" u="none" cap="none" strike="noStrike">
                <a:solidFill>
                  <a:srgbClr val="000000"/>
                </a:solidFill>
                <a:latin typeface="Arial"/>
                <a:ea typeface="Arial"/>
                <a:cs typeface="Arial"/>
                <a:sym typeface="Arial"/>
              </a:rPr>
              <a:t>represented</a:t>
            </a:r>
            <a:r>
              <a:rPr b="0" i="0" lang="en-US" sz="1100" u="none" cap="none" strike="noStrike">
                <a:solidFill>
                  <a:srgbClr val="000000"/>
                </a:solidFill>
                <a:latin typeface="Arial"/>
                <a:ea typeface="Arial"/>
                <a:cs typeface="Arial"/>
                <a:sym typeface="Arial"/>
              </a:rPr>
              <a:t> models to obtain better </a:t>
            </a:r>
            <a:r>
              <a:rPr b="0" i="1" lang="en-US" sz="1100" u="none" cap="none" strike="noStrike">
                <a:solidFill>
                  <a:srgbClr val="000000"/>
                </a:solidFill>
                <a:latin typeface="Arial"/>
                <a:ea typeface="Arial"/>
                <a:cs typeface="Arial"/>
                <a:sym typeface="Arial"/>
              </a:rPr>
              <a:t>evaluations</a:t>
            </a:r>
            <a:r>
              <a:rPr b="0" i="0" lang="en-US" sz="1100" u="none" cap="none" strike="noStrike">
                <a:solidFill>
                  <a:srgbClr val="000000"/>
                </a:solidFill>
                <a:latin typeface="Arial"/>
                <a:ea typeface="Arial"/>
                <a:cs typeface="Arial"/>
                <a:sym typeface="Arial"/>
              </a:rPr>
              <a:t>. This is the way you expect to traverse the landscape to find the promised land of ideal models; the strategy of getting to where you want to go. Stochastic gradient descent and genetic algorithms are two (very) different ways of optimizing a model class. Note that once you provide a trained model, it’s quite possible that you may no longer be able to recover exactly how it was optimized. Just because I can see you standing in the pit doesn’t mean I know how you got there.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Arial"/>
                <a:ea typeface="Arial"/>
                <a:cs typeface="Arial"/>
                <a:sym typeface="Arial"/>
              </a:rPr>
              <a:t>Representation</a:t>
            </a:r>
            <a:r>
              <a:rPr b="0" i="0" lang="en-US" sz="1100" u="none" cap="none" strike="noStrike">
                <a:solidFill>
                  <a:srgbClr val="000000"/>
                </a:solidFill>
                <a:latin typeface="Arial"/>
                <a:ea typeface="Arial"/>
                <a:cs typeface="Arial"/>
                <a:sym typeface="Arial"/>
              </a:rPr>
              <a:t> is the </a:t>
            </a:r>
            <a:r>
              <a:rPr b="0" i="1" lang="en-US" sz="1100" u="none" cap="none" strike="noStrike">
                <a:solidFill>
                  <a:srgbClr val="000000"/>
                </a:solidFill>
                <a:latin typeface="Arial"/>
                <a:ea typeface="Arial"/>
                <a:cs typeface="Arial"/>
                <a:sym typeface="Arial"/>
              </a:rPr>
              <a:t>landscape</a:t>
            </a:r>
            <a:r>
              <a:rPr b="0" i="0" lang="en-US" sz="1100" u="none" cap="none" strike="noStrike">
                <a:solidFill>
                  <a:srgbClr val="000000"/>
                </a:solidFill>
                <a:latin typeface="Arial"/>
                <a:ea typeface="Arial"/>
                <a:cs typeface="Arial"/>
                <a:sym typeface="Arial"/>
              </a:rPr>
              <a:t> of possible models, the playing field allowed by a given representation. For example, 3-layer feedforward neural networks (or computational graphs) form one type of representation, while support vector machines with RBF kernels form another.</a:t>
            </a:r>
            <a:endParaRPr/>
          </a:p>
          <a:p>
            <a:pPr indent="-298450" lvl="0" marL="45720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Arial"/>
                <a:ea typeface="Arial"/>
                <a:cs typeface="Arial"/>
                <a:sym typeface="Arial"/>
              </a:rPr>
              <a:t>Evaluation</a:t>
            </a:r>
            <a:r>
              <a:rPr b="0" i="0" lang="en-US" sz="1100" u="none" cap="none" strike="noStrike">
                <a:solidFill>
                  <a:srgbClr val="000000"/>
                </a:solidFill>
                <a:latin typeface="Arial"/>
                <a:ea typeface="Arial"/>
                <a:cs typeface="Arial"/>
                <a:sym typeface="Arial"/>
              </a:rPr>
              <a:t> is essentially how you judge or prefer one model vs. another; it’s what you might have seen as a </a:t>
            </a:r>
            <a:r>
              <a:rPr b="0" i="1" lang="en-US" sz="1100" u="none" cap="none" strike="noStrike">
                <a:solidFill>
                  <a:srgbClr val="000000"/>
                </a:solidFill>
                <a:latin typeface="Arial"/>
                <a:ea typeface="Arial"/>
                <a:cs typeface="Arial"/>
                <a:sym typeface="Arial"/>
              </a:rPr>
              <a:t>utility function</a:t>
            </a:r>
            <a:r>
              <a:rPr b="0" i="0" lang="en-US" sz="1100" u="none" cap="none" strike="noStrike">
                <a:solidFill>
                  <a:srgbClr val="000000"/>
                </a:solidFill>
                <a:latin typeface="Arial"/>
                <a:ea typeface="Arial"/>
                <a:cs typeface="Arial"/>
                <a:sym typeface="Arial"/>
              </a:rPr>
              <a:t>, </a:t>
            </a:r>
            <a:r>
              <a:rPr b="0" i="1" lang="en-US" sz="1100" u="none" cap="none" strike="noStrike">
                <a:solidFill>
                  <a:srgbClr val="000000"/>
                </a:solidFill>
                <a:latin typeface="Arial"/>
                <a:ea typeface="Arial"/>
                <a:cs typeface="Arial"/>
                <a:sym typeface="Arial"/>
              </a:rPr>
              <a:t>loss function</a:t>
            </a:r>
            <a:r>
              <a:rPr b="0" i="0" lang="en-US" sz="1100" u="none" cap="none" strike="noStrike">
                <a:solidFill>
                  <a:srgbClr val="000000"/>
                </a:solidFill>
                <a:latin typeface="Arial"/>
                <a:ea typeface="Arial"/>
                <a:cs typeface="Arial"/>
                <a:sym typeface="Arial"/>
              </a:rPr>
              <a:t>, </a:t>
            </a:r>
            <a:r>
              <a:rPr b="0" i="1" lang="en-US" sz="1100" u="none" cap="none" strike="noStrike">
                <a:solidFill>
                  <a:srgbClr val="000000"/>
                </a:solidFill>
                <a:latin typeface="Arial"/>
                <a:ea typeface="Arial"/>
                <a:cs typeface="Arial"/>
                <a:sym typeface="Arial"/>
              </a:rPr>
              <a:t>scoring function</a:t>
            </a:r>
            <a:r>
              <a:rPr b="0" i="0" lang="en-US" sz="1100" u="none" cap="none" strike="noStrike">
                <a:solidFill>
                  <a:srgbClr val="000000"/>
                </a:solidFill>
                <a:latin typeface="Arial"/>
                <a:ea typeface="Arial"/>
                <a:cs typeface="Arial"/>
                <a:sym typeface="Arial"/>
              </a:rPr>
              <a:t>, or</a:t>
            </a:r>
            <a:r>
              <a:rPr b="0" i="1" lang="en-US" sz="1100" u="none" cap="none" strike="noStrike">
                <a:solidFill>
                  <a:srgbClr val="000000"/>
                </a:solidFill>
                <a:latin typeface="Arial"/>
                <a:ea typeface="Arial"/>
                <a:cs typeface="Arial"/>
                <a:sym typeface="Arial"/>
              </a:rPr>
              <a:t>fitness function</a:t>
            </a:r>
            <a:r>
              <a:rPr b="0" i="0" lang="en-US" sz="1100" u="none" cap="none" strike="noStrike">
                <a:solidFill>
                  <a:srgbClr val="000000"/>
                </a:solidFill>
                <a:latin typeface="Arial"/>
                <a:ea typeface="Arial"/>
                <a:cs typeface="Arial"/>
                <a:sym typeface="Arial"/>
              </a:rPr>
              <a:t> in other contexts. Think of this as the height of the landscape for each given model, with lower areas being more preferable/desirable than higher areas (without loss of generality). Mean squared error (of a model’s output vs. the data output) or likelihood (the estimated probability of a model given the observed data) are examples of different evaluation functions that will imply somewhat different heights at each point on a single landscape.</a:t>
            </a:r>
            <a:endParaRPr/>
          </a:p>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Arial"/>
                <a:ea typeface="Arial"/>
                <a:cs typeface="Arial"/>
                <a:sym typeface="Arial"/>
              </a:rPr>
              <a:t>Optimization</a:t>
            </a:r>
            <a:r>
              <a:rPr b="0" i="0" lang="en-US" sz="1100" u="none" cap="none" strike="noStrike">
                <a:solidFill>
                  <a:srgbClr val="000000"/>
                </a:solidFill>
                <a:latin typeface="Arial"/>
                <a:ea typeface="Arial"/>
                <a:cs typeface="Arial"/>
                <a:sym typeface="Arial"/>
              </a:rPr>
              <a:t>, finally, is how you search the space of </a:t>
            </a:r>
            <a:r>
              <a:rPr b="0" i="1" lang="en-US" sz="1100" u="none" cap="none" strike="noStrike">
                <a:solidFill>
                  <a:srgbClr val="000000"/>
                </a:solidFill>
                <a:latin typeface="Arial"/>
                <a:ea typeface="Arial"/>
                <a:cs typeface="Arial"/>
                <a:sym typeface="Arial"/>
              </a:rPr>
              <a:t>represented</a:t>
            </a:r>
            <a:r>
              <a:rPr b="0" i="0" lang="en-US" sz="1100" u="none" cap="none" strike="noStrike">
                <a:solidFill>
                  <a:srgbClr val="000000"/>
                </a:solidFill>
                <a:latin typeface="Arial"/>
                <a:ea typeface="Arial"/>
                <a:cs typeface="Arial"/>
                <a:sym typeface="Arial"/>
              </a:rPr>
              <a:t> models to obtain better </a:t>
            </a:r>
            <a:r>
              <a:rPr b="0" i="1" lang="en-US" sz="1100" u="none" cap="none" strike="noStrike">
                <a:solidFill>
                  <a:srgbClr val="000000"/>
                </a:solidFill>
                <a:latin typeface="Arial"/>
                <a:ea typeface="Arial"/>
                <a:cs typeface="Arial"/>
                <a:sym typeface="Arial"/>
              </a:rPr>
              <a:t>evaluations</a:t>
            </a:r>
            <a:r>
              <a:rPr b="0" i="0" lang="en-US" sz="1100" u="none" cap="none" strike="noStrike">
                <a:solidFill>
                  <a:srgbClr val="000000"/>
                </a:solidFill>
                <a:latin typeface="Arial"/>
                <a:ea typeface="Arial"/>
                <a:cs typeface="Arial"/>
                <a:sym typeface="Arial"/>
              </a:rPr>
              <a:t>. This is the way you expect to traverse the landscape to find the promised land of ideal models; the strategy of getting to where you want to go. Stochastic gradient descent and genetic algorithms are two (very) different ways of optimizing a model class. Note that once you provide a trained model, it’s quite possible that you may no longer be able to recover exactly how it was optimized. Just because I can see you standing in the pit doesn’t mean I know how you got there.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Learned Features are easy to adapt, fast to learn • Deep learning provides a flexible framework for learning to represent information from the world</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33a4df67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433a4df671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Need hand-desgined features to capture negation</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Need hand-desgined features to capture negation</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Need hand-desgined features to capture negation</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Figure from open nmt  parallet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Figure from open nmt  parallet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Figure from open nmt  parallet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In stattistical,  a scala response dependent variable </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Explanatory variables, independent variables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In stattistical,  a scala response dependent variable </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Explanatory variables, independent variables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33a4df67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433a4df671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33dc7a9a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433dc7a9a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In stattistical,  a scala response dependent variable </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Explanatory variables, independent variables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433a4df671_1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433a4df671_1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In stattistical,  a scala response dependent variable </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Explanatory variables, independent variables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433dc7a9af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433dc7a9af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In stattistical,  a scala response dependent variable </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Explanatory variables, independent variables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433dc7a9af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433dc7a9af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In stattistical,  a scala response dependent variable </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Explanatory variables, independent variables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33dc7a9af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433dc7a9af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445a2dd5c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445a2dd5c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445a2dd5cb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445a2dd5cb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445a2dd5cb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445a2dd5cb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445f502444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445f502444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57549e21c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57549e21c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445c5ac15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445c5ac154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33a4df67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433a4df671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33a4df67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433a4df671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33a4df67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433a4df671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自定义版式">
  <p:cSld name="自定义版式">
    <p:spTree>
      <p:nvGrpSpPr>
        <p:cNvPr id="10" name="Shape 10"/>
        <p:cNvGrpSpPr/>
        <p:nvPr/>
      </p:nvGrpSpPr>
      <p:grpSpPr>
        <a:xfrm>
          <a:off x="0" y="0"/>
          <a:ext cx="0" cy="0"/>
          <a:chOff x="0" y="0"/>
          <a:chExt cx="0" cy="0"/>
        </a:xfrm>
      </p:grpSpPr>
      <p:pic>
        <p:nvPicPr>
          <p:cNvPr id="11" name="Google Shape;11;p2"/>
          <p:cNvPicPr preferRelativeResize="0"/>
          <p:nvPr/>
        </p:nvPicPr>
        <p:blipFill/>
        <p:spPr>
          <a:xfrm>
            <a:off x="1588" y="1588"/>
            <a:ext cx="1587" cy="1587"/>
          </a:xfrm>
          <a:prstGeom prst="rect">
            <a:avLst/>
          </a:prstGeom>
          <a:solidFill>
            <a:srgbClr val="FFFFFF"/>
          </a:solid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1" name="Shape 51"/>
        <p:cNvGrpSpPr/>
        <p:nvPr/>
      </p:nvGrpSpPr>
      <p:grpSpPr>
        <a:xfrm>
          <a:off x="0" y="0"/>
          <a:ext cx="0" cy="0"/>
          <a:chOff x="0" y="0"/>
          <a:chExt cx="0" cy="0"/>
        </a:xfrm>
      </p:grpSpPr>
      <p:sp>
        <p:nvSpPr>
          <p:cNvPr id="52" name="Google Shape;52;p13"/>
          <p:cNvSpPr txBox="1"/>
          <p:nvPr>
            <p:ph type="title"/>
          </p:nvPr>
        </p:nvSpPr>
        <p:spPr>
          <a:xfrm>
            <a:off x="415600" y="593367"/>
            <a:ext cx="11360700" cy="763500"/>
          </a:xfrm>
          <a:prstGeom prst="rect">
            <a:avLst/>
          </a:prstGeom>
        </p:spPr>
        <p:txBody>
          <a:bodyPr anchorCtr="0" anchor="t" bIns="121900" lIns="121900" spcFirstLastPara="1" rIns="121900" wrap="square" tIns="121900"/>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3" name="Google Shape;53;p13"/>
          <p:cNvSpPr txBox="1"/>
          <p:nvPr>
            <p:ph idx="1" type="body"/>
          </p:nvPr>
        </p:nvSpPr>
        <p:spPr>
          <a:xfrm>
            <a:off x="415600" y="1536633"/>
            <a:ext cx="11360700" cy="4555200"/>
          </a:xfrm>
          <a:prstGeom prst="rect">
            <a:avLst/>
          </a:prstGeom>
        </p:spPr>
        <p:txBody>
          <a:bodyPr anchorCtr="0" anchor="t" bIns="121900" lIns="121900" spcFirstLastPara="1" rIns="121900" wrap="square" tIns="121900"/>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54" name="Google Shape;54;p1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5" name="Shape 55"/>
        <p:cNvGrpSpPr/>
        <p:nvPr/>
      </p:nvGrpSpPr>
      <p:grpSpPr>
        <a:xfrm>
          <a:off x="0" y="0"/>
          <a:ext cx="0" cy="0"/>
          <a:chOff x="0" y="0"/>
          <a:chExt cx="0" cy="0"/>
        </a:xfrm>
      </p:grpSpPr>
      <p:sp>
        <p:nvSpPr>
          <p:cNvPr id="56" name="Google Shape;56;p14"/>
          <p:cNvSpPr txBox="1"/>
          <p:nvPr>
            <p:ph type="title"/>
          </p:nvPr>
        </p:nvSpPr>
        <p:spPr>
          <a:xfrm>
            <a:off x="415600" y="593367"/>
            <a:ext cx="11360700" cy="763500"/>
          </a:xfrm>
          <a:prstGeom prst="rect">
            <a:avLst/>
          </a:prstGeom>
        </p:spPr>
        <p:txBody>
          <a:bodyPr anchorCtr="0" anchor="t" bIns="121900" lIns="121900" spcFirstLastPara="1" rIns="121900" wrap="square" tIns="121900"/>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7" name="Google Shape;57;p14"/>
          <p:cNvSpPr txBox="1"/>
          <p:nvPr>
            <p:ph idx="1" type="body"/>
          </p:nvPr>
        </p:nvSpPr>
        <p:spPr>
          <a:xfrm>
            <a:off x="415600" y="1536633"/>
            <a:ext cx="5333100" cy="4555200"/>
          </a:xfrm>
          <a:prstGeom prst="rect">
            <a:avLst/>
          </a:prstGeom>
        </p:spPr>
        <p:txBody>
          <a:bodyPr anchorCtr="0" anchor="t" bIns="121900" lIns="121900" spcFirstLastPara="1" rIns="121900" wrap="square" tIns="121900"/>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58" name="Google Shape;58;p14"/>
          <p:cNvSpPr txBox="1"/>
          <p:nvPr>
            <p:ph idx="2" type="body"/>
          </p:nvPr>
        </p:nvSpPr>
        <p:spPr>
          <a:xfrm>
            <a:off x="6443200" y="1536633"/>
            <a:ext cx="5333100" cy="4555200"/>
          </a:xfrm>
          <a:prstGeom prst="rect">
            <a:avLst/>
          </a:prstGeom>
        </p:spPr>
        <p:txBody>
          <a:bodyPr anchorCtr="0" anchor="t" bIns="121900" lIns="121900" spcFirstLastPara="1" rIns="121900" wrap="square" tIns="121900"/>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59" name="Google Shape;59;p1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0" name="Shape 60"/>
        <p:cNvGrpSpPr/>
        <p:nvPr/>
      </p:nvGrpSpPr>
      <p:grpSpPr>
        <a:xfrm>
          <a:off x="0" y="0"/>
          <a:ext cx="0" cy="0"/>
          <a:chOff x="0" y="0"/>
          <a:chExt cx="0" cy="0"/>
        </a:xfrm>
      </p:grpSpPr>
      <p:sp>
        <p:nvSpPr>
          <p:cNvPr id="61" name="Google Shape;61;p15"/>
          <p:cNvSpPr txBox="1"/>
          <p:nvPr>
            <p:ph type="title"/>
          </p:nvPr>
        </p:nvSpPr>
        <p:spPr>
          <a:xfrm>
            <a:off x="415600" y="593367"/>
            <a:ext cx="11360700" cy="763500"/>
          </a:xfrm>
          <a:prstGeom prst="rect">
            <a:avLst/>
          </a:prstGeom>
        </p:spPr>
        <p:txBody>
          <a:bodyPr anchorCtr="0" anchor="t" bIns="121900" lIns="121900" spcFirstLastPara="1" rIns="121900" wrap="square" tIns="121900"/>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2" name="Google Shape;62;p1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3" name="Shape 63"/>
        <p:cNvGrpSpPr/>
        <p:nvPr/>
      </p:nvGrpSpPr>
      <p:grpSpPr>
        <a:xfrm>
          <a:off x="0" y="0"/>
          <a:ext cx="0" cy="0"/>
          <a:chOff x="0" y="0"/>
          <a:chExt cx="0" cy="0"/>
        </a:xfrm>
      </p:grpSpPr>
      <p:sp>
        <p:nvSpPr>
          <p:cNvPr id="64" name="Google Shape;64;p16"/>
          <p:cNvSpPr txBox="1"/>
          <p:nvPr>
            <p:ph type="title"/>
          </p:nvPr>
        </p:nvSpPr>
        <p:spPr>
          <a:xfrm>
            <a:off x="415600" y="740800"/>
            <a:ext cx="3744000" cy="1007700"/>
          </a:xfrm>
          <a:prstGeom prst="rect">
            <a:avLst/>
          </a:prstGeom>
        </p:spPr>
        <p:txBody>
          <a:bodyPr anchorCtr="0" anchor="b" bIns="121900" lIns="121900" spcFirstLastPara="1" rIns="121900" wrap="square" tIns="121900"/>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65" name="Google Shape;65;p16"/>
          <p:cNvSpPr txBox="1"/>
          <p:nvPr>
            <p:ph idx="1" type="body"/>
          </p:nvPr>
        </p:nvSpPr>
        <p:spPr>
          <a:xfrm>
            <a:off x="415600" y="1852800"/>
            <a:ext cx="3744000" cy="4239300"/>
          </a:xfrm>
          <a:prstGeom prst="rect">
            <a:avLst/>
          </a:prstGeom>
        </p:spPr>
        <p:txBody>
          <a:bodyPr anchorCtr="0" anchor="t" bIns="121900" lIns="121900" spcFirstLastPara="1" rIns="121900" wrap="square" tIns="121900"/>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66" name="Google Shape;66;p1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7" name="Shape 67"/>
        <p:cNvGrpSpPr/>
        <p:nvPr/>
      </p:nvGrpSpPr>
      <p:grpSpPr>
        <a:xfrm>
          <a:off x="0" y="0"/>
          <a:ext cx="0" cy="0"/>
          <a:chOff x="0" y="0"/>
          <a:chExt cx="0" cy="0"/>
        </a:xfrm>
      </p:grpSpPr>
      <p:sp>
        <p:nvSpPr>
          <p:cNvPr id="68" name="Google Shape;68;p17"/>
          <p:cNvSpPr txBox="1"/>
          <p:nvPr>
            <p:ph type="title"/>
          </p:nvPr>
        </p:nvSpPr>
        <p:spPr>
          <a:xfrm>
            <a:off x="653667" y="600200"/>
            <a:ext cx="8490300" cy="5454300"/>
          </a:xfrm>
          <a:prstGeom prst="rect">
            <a:avLst/>
          </a:prstGeom>
        </p:spPr>
        <p:txBody>
          <a:bodyPr anchorCtr="0" anchor="ctr" bIns="121900" lIns="121900" spcFirstLastPara="1" rIns="121900" wrap="square" tIns="121900"/>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69" name="Google Shape;69;p1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70" name="Shape 70"/>
        <p:cNvGrpSpPr/>
        <p:nvPr/>
      </p:nvGrpSpPr>
      <p:grpSpPr>
        <a:xfrm>
          <a:off x="0" y="0"/>
          <a:ext cx="0" cy="0"/>
          <a:chOff x="0" y="0"/>
          <a:chExt cx="0" cy="0"/>
        </a:xfrm>
      </p:grpSpPr>
      <p:sp>
        <p:nvSpPr>
          <p:cNvPr id="71" name="Google Shape;71;p18"/>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 name="Google Shape;72;p18"/>
          <p:cNvSpPr txBox="1"/>
          <p:nvPr>
            <p:ph type="title"/>
          </p:nvPr>
        </p:nvSpPr>
        <p:spPr>
          <a:xfrm>
            <a:off x="354000" y="1644233"/>
            <a:ext cx="5393700" cy="1976400"/>
          </a:xfrm>
          <a:prstGeom prst="rect">
            <a:avLst/>
          </a:prstGeom>
        </p:spPr>
        <p:txBody>
          <a:bodyPr anchorCtr="0" anchor="b" bIns="121900" lIns="121900" spcFirstLastPara="1" rIns="121900" wrap="square" tIns="121900"/>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73" name="Google Shape;73;p18"/>
          <p:cNvSpPr txBox="1"/>
          <p:nvPr>
            <p:ph idx="1" type="subTitle"/>
          </p:nvPr>
        </p:nvSpPr>
        <p:spPr>
          <a:xfrm>
            <a:off x="354000" y="3737433"/>
            <a:ext cx="5393700" cy="1646700"/>
          </a:xfrm>
          <a:prstGeom prst="rect">
            <a:avLst/>
          </a:prstGeom>
        </p:spPr>
        <p:txBody>
          <a:bodyPr anchorCtr="0" anchor="t" bIns="121900" lIns="121900" spcFirstLastPara="1" rIns="121900" wrap="square" tIns="121900"/>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4" name="Google Shape;74;p18"/>
          <p:cNvSpPr txBox="1"/>
          <p:nvPr>
            <p:ph idx="2" type="body"/>
          </p:nvPr>
        </p:nvSpPr>
        <p:spPr>
          <a:xfrm>
            <a:off x="6586000" y="965433"/>
            <a:ext cx="5115900" cy="4926900"/>
          </a:xfrm>
          <a:prstGeom prst="rect">
            <a:avLst/>
          </a:prstGeom>
        </p:spPr>
        <p:txBody>
          <a:bodyPr anchorCtr="0" anchor="ctr" bIns="121900" lIns="121900" spcFirstLastPara="1" rIns="121900" wrap="square" tIns="121900"/>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75" name="Google Shape;75;p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6" name="Shape 76"/>
        <p:cNvGrpSpPr/>
        <p:nvPr/>
      </p:nvGrpSpPr>
      <p:grpSpPr>
        <a:xfrm>
          <a:off x="0" y="0"/>
          <a:ext cx="0" cy="0"/>
          <a:chOff x="0" y="0"/>
          <a:chExt cx="0" cy="0"/>
        </a:xfrm>
      </p:grpSpPr>
      <p:sp>
        <p:nvSpPr>
          <p:cNvPr id="77" name="Google Shape;77;p19"/>
          <p:cNvSpPr txBox="1"/>
          <p:nvPr>
            <p:ph idx="1" type="body"/>
          </p:nvPr>
        </p:nvSpPr>
        <p:spPr>
          <a:xfrm>
            <a:off x="415600" y="5640767"/>
            <a:ext cx="7998300" cy="806700"/>
          </a:xfrm>
          <a:prstGeom prst="rect">
            <a:avLst/>
          </a:prstGeom>
        </p:spPr>
        <p:txBody>
          <a:bodyPr anchorCtr="0" anchor="ctr" bIns="121900" lIns="121900" spcFirstLastPara="1" rIns="121900" wrap="square" tIns="121900"/>
          <a:lstStyle>
            <a:lvl1pPr indent="-228600" lvl="0" marL="457200" rtl="0">
              <a:lnSpc>
                <a:spcPct val="100000"/>
              </a:lnSpc>
              <a:spcBef>
                <a:spcPts val="0"/>
              </a:spcBef>
              <a:spcAft>
                <a:spcPts val="0"/>
              </a:spcAft>
              <a:buSzPts val="2400"/>
              <a:buNone/>
              <a:defRPr/>
            </a:lvl1pPr>
          </a:lstStyle>
          <a:p/>
        </p:txBody>
      </p:sp>
      <p:sp>
        <p:nvSpPr>
          <p:cNvPr id="78" name="Google Shape;78;p1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79" name="Shape 79"/>
        <p:cNvGrpSpPr/>
        <p:nvPr/>
      </p:nvGrpSpPr>
      <p:grpSpPr>
        <a:xfrm>
          <a:off x="0" y="0"/>
          <a:ext cx="0" cy="0"/>
          <a:chOff x="0" y="0"/>
          <a:chExt cx="0" cy="0"/>
        </a:xfrm>
      </p:grpSpPr>
      <p:sp>
        <p:nvSpPr>
          <p:cNvPr id="80" name="Google Shape;80;p20"/>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81" name="Google Shape;81;p20"/>
          <p:cNvSpPr txBox="1"/>
          <p:nvPr>
            <p:ph idx="1" type="body"/>
          </p:nvPr>
        </p:nvSpPr>
        <p:spPr>
          <a:xfrm>
            <a:off x="415600" y="4202967"/>
            <a:ext cx="11360700" cy="1734300"/>
          </a:xfrm>
          <a:prstGeom prst="rect">
            <a:avLst/>
          </a:prstGeom>
        </p:spPr>
        <p:txBody>
          <a:bodyPr anchorCtr="0" anchor="t" bIns="121900" lIns="121900" spcFirstLastPara="1" rIns="121900" wrap="square" tIns="121900"/>
          <a:lstStyle>
            <a:lvl1pPr indent="-381000" lvl="0" marL="457200" rtl="0" algn="ctr">
              <a:spcBef>
                <a:spcPts val="0"/>
              </a:spcBef>
              <a:spcAft>
                <a:spcPts val="0"/>
              </a:spcAft>
              <a:buSzPts val="2400"/>
              <a:buChar char="●"/>
              <a:defRPr/>
            </a:lvl1pPr>
            <a:lvl2pPr indent="-349250" lvl="1" marL="914400" rtl="0" algn="ctr">
              <a:spcBef>
                <a:spcPts val="2100"/>
              </a:spcBef>
              <a:spcAft>
                <a:spcPts val="0"/>
              </a:spcAft>
              <a:buSzPts val="1900"/>
              <a:buChar char="○"/>
              <a:defRPr/>
            </a:lvl2pPr>
            <a:lvl3pPr indent="-349250" lvl="2" marL="1371600" rtl="0" algn="ctr">
              <a:spcBef>
                <a:spcPts val="2100"/>
              </a:spcBef>
              <a:spcAft>
                <a:spcPts val="0"/>
              </a:spcAft>
              <a:buSzPts val="1900"/>
              <a:buChar char="■"/>
              <a:defRPr/>
            </a:lvl3pPr>
            <a:lvl4pPr indent="-349250" lvl="3" marL="1828800" rtl="0" algn="ctr">
              <a:spcBef>
                <a:spcPts val="2100"/>
              </a:spcBef>
              <a:spcAft>
                <a:spcPts val="0"/>
              </a:spcAft>
              <a:buSzPts val="1900"/>
              <a:buChar char="●"/>
              <a:defRPr/>
            </a:lvl4pPr>
            <a:lvl5pPr indent="-349250" lvl="4" marL="2286000" rtl="0" algn="ctr">
              <a:spcBef>
                <a:spcPts val="2100"/>
              </a:spcBef>
              <a:spcAft>
                <a:spcPts val="0"/>
              </a:spcAft>
              <a:buSzPts val="1900"/>
              <a:buChar char="○"/>
              <a:defRPr/>
            </a:lvl5pPr>
            <a:lvl6pPr indent="-349250" lvl="5" marL="2743200" rtl="0" algn="ctr">
              <a:spcBef>
                <a:spcPts val="2100"/>
              </a:spcBef>
              <a:spcAft>
                <a:spcPts val="0"/>
              </a:spcAft>
              <a:buSzPts val="1900"/>
              <a:buChar char="■"/>
              <a:defRPr/>
            </a:lvl6pPr>
            <a:lvl7pPr indent="-349250" lvl="6" marL="3200400" rtl="0" algn="ctr">
              <a:spcBef>
                <a:spcPts val="2100"/>
              </a:spcBef>
              <a:spcAft>
                <a:spcPts val="0"/>
              </a:spcAft>
              <a:buSzPts val="1900"/>
              <a:buChar char="●"/>
              <a:defRPr/>
            </a:lvl7pPr>
            <a:lvl8pPr indent="-349250" lvl="7" marL="3657600" rtl="0" algn="ctr">
              <a:spcBef>
                <a:spcPts val="2100"/>
              </a:spcBef>
              <a:spcAft>
                <a:spcPts val="0"/>
              </a:spcAft>
              <a:buSzPts val="1900"/>
              <a:buChar char="○"/>
              <a:defRPr/>
            </a:lvl8pPr>
            <a:lvl9pPr indent="-349250" lvl="8" marL="4114800" rtl="0" algn="ctr">
              <a:spcBef>
                <a:spcPts val="2100"/>
              </a:spcBef>
              <a:spcAft>
                <a:spcPts val="2100"/>
              </a:spcAft>
              <a:buSzPts val="1900"/>
              <a:buChar char="■"/>
              <a:defRPr/>
            </a:lvl9pPr>
          </a:lstStyle>
          <a:p/>
        </p:txBody>
      </p:sp>
      <p:sp>
        <p:nvSpPr>
          <p:cNvPr id="82" name="Google Shape;82;p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3" name="Shape 83"/>
        <p:cNvGrpSpPr/>
        <p:nvPr/>
      </p:nvGrpSpPr>
      <p:grpSpPr>
        <a:xfrm>
          <a:off x="0" y="0"/>
          <a:ext cx="0" cy="0"/>
          <a:chOff x="0" y="0"/>
          <a:chExt cx="0" cy="0"/>
        </a:xfrm>
      </p:grpSpPr>
      <p:sp>
        <p:nvSpPr>
          <p:cNvPr id="84" name="Google Shape;84;p2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自定义版式">
  <p:cSld name="自定义版式">
    <p:spTree>
      <p:nvGrpSpPr>
        <p:cNvPr id="85" name="Shape 85"/>
        <p:cNvGrpSpPr/>
        <p:nvPr/>
      </p:nvGrpSpPr>
      <p:grpSpPr>
        <a:xfrm>
          <a:off x="0" y="0"/>
          <a:ext cx="0" cy="0"/>
          <a:chOff x="0" y="0"/>
          <a:chExt cx="0" cy="0"/>
        </a:xfrm>
      </p:grpSpPr>
      <p:sp>
        <p:nvSpPr>
          <p:cNvPr id="86" name="Google Shape;86;p22"/>
          <p:cNvSpPr txBox="1"/>
          <p:nvPr>
            <p:ph type="title"/>
          </p:nvPr>
        </p:nvSpPr>
        <p:spPr>
          <a:xfrm>
            <a:off x="237280" y="75235"/>
            <a:ext cx="10492500" cy="9432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rgbClr val="000000"/>
              </a:buClr>
              <a:buSzPts val="1500"/>
              <a:buFont typeface="Roboto"/>
              <a:buNone/>
              <a:defRPr b="1" i="0" sz="3600" u="none" cap="none" strike="noStrike">
                <a:solidFill>
                  <a:srgbClr val="000000"/>
                </a:solidFill>
                <a:latin typeface="PT Sans Narrow"/>
                <a:ea typeface="PT Sans Narrow"/>
                <a:cs typeface="PT Sans Narrow"/>
                <a:sym typeface="PT Sans Narrow"/>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自定义版式">
  <p:cSld name="自定义版式">
    <p:spTree>
      <p:nvGrpSpPr>
        <p:cNvPr id="16" name="Shape 16"/>
        <p:cNvGrpSpPr/>
        <p:nvPr/>
      </p:nvGrpSpPr>
      <p:grpSpPr>
        <a:xfrm>
          <a:off x="0" y="0"/>
          <a:ext cx="0" cy="0"/>
          <a:chOff x="0" y="0"/>
          <a:chExt cx="0" cy="0"/>
        </a:xfrm>
      </p:grpSpPr>
      <p:sp>
        <p:nvSpPr>
          <p:cNvPr id="17" name="Google Shape;17;p4"/>
          <p:cNvSpPr txBox="1"/>
          <p:nvPr>
            <p:ph type="title"/>
          </p:nvPr>
        </p:nvSpPr>
        <p:spPr>
          <a:xfrm>
            <a:off x="237280" y="75235"/>
            <a:ext cx="10492500" cy="9432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rgbClr val="000000"/>
              </a:buClr>
              <a:buSzPts val="1400"/>
              <a:buFont typeface="Roboto"/>
              <a:buNone/>
              <a:defRPr b="1" i="0" sz="3600" u="none" cap="none" strike="noStrike">
                <a:solidFill>
                  <a:srgbClr val="000000"/>
                </a:solidFill>
                <a:latin typeface="PT Sans Narrow"/>
                <a:ea typeface="PT Sans Narrow"/>
                <a:cs typeface="PT Sans Narrow"/>
                <a:sym typeface="PT Sans Narrow"/>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自定义版式 1">
  <p:cSld name="自定义版式_1">
    <p:spTree>
      <p:nvGrpSpPr>
        <p:cNvPr id="87" name="Shape 87"/>
        <p:cNvGrpSpPr/>
        <p:nvPr/>
      </p:nvGrpSpPr>
      <p:grpSpPr>
        <a:xfrm>
          <a:off x="0" y="0"/>
          <a:ext cx="0" cy="0"/>
          <a:chOff x="0" y="0"/>
          <a:chExt cx="0" cy="0"/>
        </a:xfrm>
      </p:grpSpPr>
      <p:pic>
        <p:nvPicPr>
          <p:cNvPr id="88" name="Google Shape;88;p23"/>
          <p:cNvPicPr preferRelativeResize="0"/>
          <p:nvPr/>
        </p:nvPicPr>
        <p:blipFill rotWithShape="1">
          <a:blip r:embed="rId2">
            <a:alphaModFix/>
          </a:blip>
          <a:srcRect b="0" l="0" r="0" t="0"/>
          <a:stretch/>
        </p:blipFill>
        <p:spPr>
          <a:xfrm>
            <a:off x="1588" y="1588"/>
            <a:ext cx="1588" cy="158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自定义版式 2">
  <p:cSld name="自定义版式_2">
    <p:spTree>
      <p:nvGrpSpPr>
        <p:cNvPr id="89" name="Shape 89"/>
        <p:cNvGrpSpPr/>
        <p:nvPr/>
      </p:nvGrpSpPr>
      <p:grpSpPr>
        <a:xfrm>
          <a:off x="0" y="0"/>
          <a:ext cx="0" cy="0"/>
          <a:chOff x="0" y="0"/>
          <a:chExt cx="0" cy="0"/>
        </a:xfrm>
      </p:grpSpPr>
      <p:pic>
        <p:nvPicPr>
          <p:cNvPr id="90" name="Google Shape;90;p24"/>
          <p:cNvPicPr preferRelativeResize="0"/>
          <p:nvPr/>
        </p:nvPicPr>
        <p:blipFill/>
        <p:spPr>
          <a:xfrm>
            <a:off x="1588" y="1588"/>
            <a:ext cx="1500" cy="1500"/>
          </a:xfrm>
          <a:prstGeom prst="rect">
            <a:avLst/>
          </a:prstGeom>
          <a:solidFill>
            <a:srgbClr val="FFFFFF"/>
          </a:solid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自定义版式 3">
  <p:cSld name="自定义版式_3">
    <p:spTree>
      <p:nvGrpSpPr>
        <p:cNvPr id="91" name="Shape 91"/>
        <p:cNvGrpSpPr/>
        <p:nvPr/>
      </p:nvGrpSpPr>
      <p:grpSpPr>
        <a:xfrm>
          <a:off x="0" y="0"/>
          <a:ext cx="0" cy="0"/>
          <a:chOff x="0" y="0"/>
          <a:chExt cx="0" cy="0"/>
        </a:xfrm>
      </p:grpSpPr>
      <p:sp>
        <p:nvSpPr>
          <p:cNvPr id="92" name="Google Shape;92;p25"/>
          <p:cNvSpPr/>
          <p:nvPr/>
        </p:nvSpPr>
        <p:spPr>
          <a:xfrm>
            <a:off x="1588" y="1588"/>
            <a:ext cx="1500" cy="1500"/>
          </a:xfrm>
          <a:prstGeom prst="rect">
            <a:avLst/>
          </a:prstGeom>
          <a:solidFill>
            <a:srgbClr val="FFFFFF"/>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8" name="Shape 18"/>
        <p:cNvGrpSpPr/>
        <p:nvPr/>
      </p:nvGrpSpPr>
      <p:grpSpPr>
        <a:xfrm>
          <a:off x="0" y="0"/>
          <a:ext cx="0" cy="0"/>
          <a:chOff x="0" y="0"/>
          <a:chExt cx="0" cy="0"/>
        </a:xfrm>
      </p:grpSpPr>
      <p:sp>
        <p:nvSpPr>
          <p:cNvPr id="19" name="Google Shape;19;p5"/>
          <p:cNvSpPr txBox="1"/>
          <p:nvPr>
            <p:ph type="title"/>
          </p:nvPr>
        </p:nvSpPr>
        <p:spPr>
          <a:xfrm>
            <a:off x="237280" y="75235"/>
            <a:ext cx="10492500" cy="9432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rgbClr val="000000"/>
              </a:buClr>
              <a:buSzPts val="1400"/>
              <a:buFont typeface="Roboto"/>
              <a:buNone/>
              <a:defRPr b="1" i="0" sz="3600" u="none" cap="none" strike="noStrike">
                <a:solidFill>
                  <a:srgbClr val="000000"/>
                </a:solidFill>
                <a:latin typeface="PT Sans Narrow"/>
                <a:ea typeface="PT Sans Narrow"/>
                <a:cs typeface="PT Sans Narrow"/>
                <a:sym typeface="PT Sans Narrow"/>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 name="Google Shape;20;p5"/>
          <p:cNvSpPr txBox="1"/>
          <p:nvPr>
            <p:ph idx="1" type="body"/>
          </p:nvPr>
        </p:nvSpPr>
        <p:spPr>
          <a:xfrm>
            <a:off x="393539" y="1825625"/>
            <a:ext cx="10960200" cy="4351200"/>
          </a:xfrm>
          <a:prstGeom prst="rect">
            <a:avLst/>
          </a:prstGeom>
          <a:noFill/>
          <a:ln>
            <a:noFill/>
          </a:ln>
        </p:spPr>
        <p:txBody>
          <a:bodyPr anchorCtr="0" anchor="t" bIns="91425" lIns="91425" spcFirstLastPara="1" rIns="91425" wrap="square" tIns="91425"/>
          <a:lstStyle>
            <a:lvl1pPr indent="-342900" lvl="0" marL="457200" marR="0" rtl="0" algn="l">
              <a:lnSpc>
                <a:spcPct val="90000"/>
              </a:lnSpc>
              <a:spcBef>
                <a:spcPts val="1000"/>
              </a:spcBef>
              <a:spcAft>
                <a:spcPts val="0"/>
              </a:spcAft>
              <a:buClr>
                <a:srgbClr val="4D4D4D"/>
              </a:buClr>
              <a:buSzPts val="1800"/>
              <a:buFont typeface="Arial"/>
              <a:buChar char="•"/>
              <a:defRPr b="0" i="0" sz="1800" u="none" cap="none" strike="noStrike">
                <a:solidFill>
                  <a:srgbClr val="4D4D4D"/>
                </a:solidFill>
                <a:latin typeface="Arial"/>
                <a:ea typeface="Arial"/>
                <a:cs typeface="Arial"/>
                <a:sym typeface="Arial"/>
              </a:defRPr>
            </a:lvl1pPr>
            <a:lvl2pPr indent="-330200" lvl="1" marL="914400" marR="0" rtl="0" algn="l">
              <a:lnSpc>
                <a:spcPct val="90000"/>
              </a:lnSpc>
              <a:spcBef>
                <a:spcPts val="500"/>
              </a:spcBef>
              <a:spcAft>
                <a:spcPts val="0"/>
              </a:spcAft>
              <a:buClr>
                <a:srgbClr val="4D4D4D"/>
              </a:buClr>
              <a:buSzPts val="1600"/>
              <a:buFont typeface="Arial"/>
              <a:buChar char="•"/>
              <a:defRPr b="0" i="0" sz="1600" u="none" cap="none" strike="noStrike">
                <a:solidFill>
                  <a:srgbClr val="4D4D4D"/>
                </a:solidFill>
                <a:latin typeface="Roboto"/>
                <a:ea typeface="Roboto"/>
                <a:cs typeface="Roboto"/>
                <a:sym typeface="Roboto"/>
              </a:defRPr>
            </a:lvl2pPr>
            <a:lvl3pPr indent="-317500" lvl="2" marL="1371600" marR="0" rtl="0" algn="l">
              <a:lnSpc>
                <a:spcPct val="90000"/>
              </a:lnSpc>
              <a:spcBef>
                <a:spcPts val="500"/>
              </a:spcBef>
              <a:spcAft>
                <a:spcPts val="0"/>
              </a:spcAft>
              <a:buClr>
                <a:srgbClr val="4D4D4D"/>
              </a:buClr>
              <a:buSzPts val="1400"/>
              <a:buFont typeface="Arial"/>
              <a:buChar char="•"/>
              <a:defRPr b="0" i="0" sz="1400" u="none" cap="none" strike="noStrike">
                <a:solidFill>
                  <a:srgbClr val="4D4D4D"/>
                </a:solidFill>
                <a:latin typeface="Roboto"/>
                <a:ea typeface="Roboto"/>
                <a:cs typeface="Roboto"/>
                <a:sym typeface="Roboto"/>
              </a:defRPr>
            </a:lvl3pPr>
            <a:lvl4pPr indent="-304800" lvl="3" marL="1828800" marR="0" rtl="0" algn="l">
              <a:lnSpc>
                <a:spcPct val="90000"/>
              </a:lnSpc>
              <a:spcBef>
                <a:spcPts val="500"/>
              </a:spcBef>
              <a:spcAft>
                <a:spcPts val="0"/>
              </a:spcAft>
              <a:buClr>
                <a:srgbClr val="4D4D4D"/>
              </a:buClr>
              <a:buSzPts val="1200"/>
              <a:buFont typeface="Arial"/>
              <a:buChar char="•"/>
              <a:defRPr b="0" i="0" sz="1200" u="none" cap="none" strike="noStrike">
                <a:solidFill>
                  <a:srgbClr val="4D4D4D"/>
                </a:solidFill>
                <a:latin typeface="Roboto"/>
                <a:ea typeface="Roboto"/>
                <a:cs typeface="Roboto"/>
                <a:sym typeface="Roboto"/>
              </a:defRPr>
            </a:lvl4pPr>
            <a:lvl5pPr indent="-304800" lvl="4" marL="2286000" marR="0" rtl="0" algn="l">
              <a:lnSpc>
                <a:spcPct val="90000"/>
              </a:lnSpc>
              <a:spcBef>
                <a:spcPts val="500"/>
              </a:spcBef>
              <a:spcAft>
                <a:spcPts val="0"/>
              </a:spcAft>
              <a:buClr>
                <a:srgbClr val="4D4D4D"/>
              </a:buClr>
              <a:buSzPts val="1200"/>
              <a:buFont typeface="Arial"/>
              <a:buChar char="•"/>
              <a:defRPr b="0" i="0" sz="1200" u="none" cap="none" strike="noStrike">
                <a:solidFill>
                  <a:srgbClr val="4D4D4D"/>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 name="Google Shape;21;p5"/>
          <p:cNvSpPr txBox="1"/>
          <p:nvPr>
            <p:ph idx="10" type="dt"/>
          </p:nvPr>
        </p:nvSpPr>
        <p:spPr>
          <a:xfrm>
            <a:off x="838200" y="6356351"/>
            <a:ext cx="2743200" cy="365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2" name="Google Shape;22;p5"/>
          <p:cNvSpPr txBox="1"/>
          <p:nvPr>
            <p:ph idx="11" type="ftr"/>
          </p:nvPr>
        </p:nvSpPr>
        <p:spPr>
          <a:xfrm>
            <a:off x="4038600" y="6356351"/>
            <a:ext cx="4114800" cy="365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3" name="Google Shape;23;p5"/>
          <p:cNvSpPr txBox="1"/>
          <p:nvPr>
            <p:ph idx="12" type="sldNum"/>
          </p:nvPr>
        </p:nvSpPr>
        <p:spPr>
          <a:xfrm>
            <a:off x="8610600" y="6356351"/>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4" name="Shape 24"/>
        <p:cNvGrpSpPr/>
        <p:nvPr/>
      </p:nvGrpSpPr>
      <p:grpSpPr>
        <a:xfrm>
          <a:off x="0" y="0"/>
          <a:ext cx="0" cy="0"/>
          <a:chOff x="0" y="0"/>
          <a:chExt cx="0" cy="0"/>
        </a:xfrm>
      </p:grpSpPr>
      <p:sp>
        <p:nvSpPr>
          <p:cNvPr id="25" name="Google Shape;25;p6"/>
          <p:cNvSpPr txBox="1"/>
          <p:nvPr>
            <p:ph type="ctrTitle"/>
          </p:nvPr>
        </p:nvSpPr>
        <p:spPr>
          <a:xfrm>
            <a:off x="914400" y="3539163"/>
            <a:ext cx="10363200" cy="878400"/>
          </a:xfrm>
          <a:prstGeom prst="rect">
            <a:avLst/>
          </a:prstGeom>
          <a:noFill/>
          <a:ln>
            <a:noFill/>
          </a:ln>
        </p:spPr>
        <p:txBody>
          <a:bodyPr anchorCtr="0" anchor="b" bIns="91425" lIns="91425" spcFirstLastPara="1" rIns="91425" wrap="square" tIns="91425"/>
          <a:lstStyle>
            <a:lvl1pPr lvl="0" marR="0" rtl="0" algn="ctr">
              <a:lnSpc>
                <a:spcPct val="90000"/>
              </a:lnSpc>
              <a:spcBef>
                <a:spcPts val="0"/>
              </a:spcBef>
              <a:spcAft>
                <a:spcPts val="0"/>
              </a:spcAft>
              <a:buClr>
                <a:srgbClr val="FF5722"/>
              </a:buClr>
              <a:buSzPts val="1400"/>
              <a:buFont typeface="Roboto"/>
              <a:buNone/>
              <a:defRPr b="0" i="0" sz="4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 name="Google Shape;26;p6"/>
          <p:cNvSpPr txBox="1"/>
          <p:nvPr>
            <p:ph idx="1" type="subTitle"/>
          </p:nvPr>
        </p:nvSpPr>
        <p:spPr>
          <a:xfrm>
            <a:off x="1524000" y="4509761"/>
            <a:ext cx="9144000" cy="665100"/>
          </a:xfrm>
          <a:prstGeom prst="rect">
            <a:avLst/>
          </a:prstGeom>
          <a:noFill/>
          <a:ln>
            <a:noFill/>
          </a:ln>
        </p:spPr>
        <p:txBody>
          <a:bodyPr anchorCtr="0" anchor="t" bIns="91425" lIns="91425" spcFirstLastPara="1" rIns="91425" wrap="square" tIns="91425"/>
          <a:lstStyle>
            <a:lvl1pPr lvl="0" marR="0" rtl="0" algn="ctr">
              <a:lnSpc>
                <a:spcPct val="90000"/>
              </a:lnSpc>
              <a:spcBef>
                <a:spcPts val="1000"/>
              </a:spcBef>
              <a:spcAft>
                <a:spcPts val="0"/>
              </a:spcAft>
              <a:buClr>
                <a:srgbClr val="4D4D4D"/>
              </a:buClr>
              <a:buSzPts val="2800"/>
              <a:buFont typeface="Arial"/>
              <a:buNone/>
              <a:defRPr b="0" i="0" sz="2400" u="none" cap="none" strike="noStrike">
                <a:solidFill>
                  <a:srgbClr val="4D4D4D"/>
                </a:solidFill>
                <a:latin typeface="Arial"/>
                <a:ea typeface="Arial"/>
                <a:cs typeface="Arial"/>
                <a:sym typeface="Arial"/>
              </a:defRPr>
            </a:lvl1pPr>
            <a:lvl2pPr lvl="1"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27" name="Google Shape;27;p6"/>
          <p:cNvSpPr txBox="1"/>
          <p:nvPr>
            <p:ph idx="10" type="dt"/>
          </p:nvPr>
        </p:nvSpPr>
        <p:spPr>
          <a:xfrm>
            <a:off x="838200" y="6356352"/>
            <a:ext cx="2743200" cy="365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1" type="ftr"/>
          </p:nvPr>
        </p:nvSpPr>
        <p:spPr>
          <a:xfrm>
            <a:off x="4038600" y="6356352"/>
            <a:ext cx="4114800" cy="365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2" type="sldNum"/>
          </p:nvPr>
        </p:nvSpPr>
        <p:spPr>
          <a:xfrm>
            <a:off x="8610600" y="6356352"/>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0" name="Shape 30"/>
        <p:cNvGrpSpPr/>
        <p:nvPr/>
      </p:nvGrpSpPr>
      <p:grpSpPr>
        <a:xfrm>
          <a:off x="0" y="0"/>
          <a:ext cx="0" cy="0"/>
          <a:chOff x="0" y="0"/>
          <a:chExt cx="0" cy="0"/>
        </a:xfrm>
      </p:grpSpPr>
      <p:sp>
        <p:nvSpPr>
          <p:cNvPr id="31" name="Google Shape;31;p7"/>
          <p:cNvSpPr txBox="1"/>
          <p:nvPr>
            <p:ph type="title"/>
          </p:nvPr>
        </p:nvSpPr>
        <p:spPr>
          <a:xfrm>
            <a:off x="335665" y="177767"/>
            <a:ext cx="11360700" cy="8313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SzPts val="1400"/>
              <a:buNone/>
              <a:defRPr b="1" i="0" sz="3600" u="none" cap="none" strike="noStrike">
                <a:solidFill>
                  <a:srgbClr val="000000"/>
                </a:solidFill>
                <a:latin typeface="PT Sans Narrow"/>
                <a:ea typeface="PT Sans Narrow"/>
                <a:cs typeface="PT Sans Narrow"/>
                <a:sym typeface="PT Sans Narrow"/>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2" name="Google Shape;32;p7"/>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3" name="Google Shape;33;p7"/>
          <p:cNvSpPr txBox="1"/>
          <p:nvPr>
            <p:ph idx="12" type="sldNum"/>
          </p:nvPr>
        </p:nvSpPr>
        <p:spPr>
          <a:xfrm>
            <a:off x="11330665" y="6251679"/>
            <a:ext cx="731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bg>
      <p:bgPr>
        <a:solidFill>
          <a:srgbClr val="FFFFFF"/>
        </a:solidFill>
      </p:bgPr>
    </p:bg>
    <p:spTree>
      <p:nvGrpSpPr>
        <p:cNvPr id="34" name="Shape 34"/>
        <p:cNvGrpSpPr/>
        <p:nvPr/>
      </p:nvGrpSpPr>
      <p:grpSpPr>
        <a:xfrm>
          <a:off x="0" y="0"/>
          <a:ext cx="0" cy="0"/>
          <a:chOff x="0" y="0"/>
          <a:chExt cx="0" cy="0"/>
        </a:xfrm>
      </p:grpSpPr>
      <p:sp>
        <p:nvSpPr>
          <p:cNvPr id="35" name="Google Shape;35;p8"/>
          <p:cNvSpPr txBox="1"/>
          <p:nvPr>
            <p:ph type="ctrTitle"/>
          </p:nvPr>
        </p:nvSpPr>
        <p:spPr>
          <a:xfrm>
            <a:off x="1355600" y="2112900"/>
            <a:ext cx="9480900" cy="25101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chemeClr val="lt1"/>
              </a:buClr>
              <a:buSzPts val="4800"/>
              <a:buFont typeface="Arial"/>
              <a:buNone/>
              <a:defRPr b="0" i="0" sz="4800" u="none" cap="none" strike="noStrike">
                <a:solidFill>
                  <a:schemeClr val="lt1"/>
                </a:solidFill>
                <a:latin typeface="Lato"/>
                <a:ea typeface="Lato"/>
                <a:cs typeface="Lato"/>
                <a:sym typeface="Lato"/>
              </a:defRPr>
            </a:lvl2pPr>
            <a:lvl3pPr lvl="2" marR="0" rtl="0" algn="ctr">
              <a:lnSpc>
                <a:spcPct val="100000"/>
              </a:lnSpc>
              <a:spcBef>
                <a:spcPts val="0"/>
              </a:spcBef>
              <a:spcAft>
                <a:spcPts val="0"/>
              </a:spcAft>
              <a:buClr>
                <a:schemeClr val="lt1"/>
              </a:buClr>
              <a:buSzPts val="4800"/>
              <a:buFont typeface="Arial"/>
              <a:buNone/>
              <a:defRPr b="0" i="0" sz="4800" u="none" cap="none" strike="noStrike">
                <a:solidFill>
                  <a:schemeClr val="lt1"/>
                </a:solidFill>
                <a:latin typeface="Lato"/>
                <a:ea typeface="Lato"/>
                <a:cs typeface="Lato"/>
                <a:sym typeface="Lato"/>
              </a:defRPr>
            </a:lvl3pPr>
            <a:lvl4pPr lvl="3" marR="0" rtl="0" algn="ctr">
              <a:lnSpc>
                <a:spcPct val="100000"/>
              </a:lnSpc>
              <a:spcBef>
                <a:spcPts val="0"/>
              </a:spcBef>
              <a:spcAft>
                <a:spcPts val="0"/>
              </a:spcAft>
              <a:buClr>
                <a:schemeClr val="lt1"/>
              </a:buClr>
              <a:buSzPts val="4800"/>
              <a:buFont typeface="Arial"/>
              <a:buNone/>
              <a:defRPr b="0" i="0" sz="4800" u="none" cap="none" strike="noStrike">
                <a:solidFill>
                  <a:schemeClr val="lt1"/>
                </a:solidFill>
                <a:latin typeface="Lato"/>
                <a:ea typeface="Lato"/>
                <a:cs typeface="Lato"/>
                <a:sym typeface="Lato"/>
              </a:defRPr>
            </a:lvl4pPr>
            <a:lvl5pPr lvl="4" marR="0" rtl="0" algn="ctr">
              <a:lnSpc>
                <a:spcPct val="100000"/>
              </a:lnSpc>
              <a:spcBef>
                <a:spcPts val="0"/>
              </a:spcBef>
              <a:spcAft>
                <a:spcPts val="0"/>
              </a:spcAft>
              <a:buClr>
                <a:schemeClr val="lt1"/>
              </a:buClr>
              <a:buSzPts val="4800"/>
              <a:buFont typeface="Arial"/>
              <a:buNone/>
              <a:defRPr b="0" i="0" sz="4800" u="none" cap="none" strike="noStrike">
                <a:solidFill>
                  <a:schemeClr val="lt1"/>
                </a:solidFill>
                <a:latin typeface="Lato"/>
                <a:ea typeface="Lato"/>
                <a:cs typeface="Lato"/>
                <a:sym typeface="Lato"/>
              </a:defRPr>
            </a:lvl5pPr>
            <a:lvl6pPr lvl="5" marR="0" rtl="0" algn="ctr">
              <a:lnSpc>
                <a:spcPct val="100000"/>
              </a:lnSpc>
              <a:spcBef>
                <a:spcPts val="0"/>
              </a:spcBef>
              <a:spcAft>
                <a:spcPts val="0"/>
              </a:spcAft>
              <a:buClr>
                <a:schemeClr val="lt1"/>
              </a:buClr>
              <a:buSzPts val="4800"/>
              <a:buFont typeface="Arial"/>
              <a:buNone/>
              <a:defRPr b="0" i="0" sz="4800" u="none" cap="none" strike="noStrike">
                <a:solidFill>
                  <a:schemeClr val="lt1"/>
                </a:solidFill>
                <a:latin typeface="Lato"/>
                <a:ea typeface="Lato"/>
                <a:cs typeface="Lato"/>
                <a:sym typeface="Lato"/>
              </a:defRPr>
            </a:lvl6pPr>
            <a:lvl7pPr lvl="6" marR="0" rtl="0" algn="ctr">
              <a:lnSpc>
                <a:spcPct val="100000"/>
              </a:lnSpc>
              <a:spcBef>
                <a:spcPts val="0"/>
              </a:spcBef>
              <a:spcAft>
                <a:spcPts val="0"/>
              </a:spcAft>
              <a:buClr>
                <a:schemeClr val="lt1"/>
              </a:buClr>
              <a:buSzPts val="4800"/>
              <a:buFont typeface="Arial"/>
              <a:buNone/>
              <a:defRPr b="0" i="0" sz="4800" u="none" cap="none" strike="noStrike">
                <a:solidFill>
                  <a:schemeClr val="lt1"/>
                </a:solidFill>
                <a:latin typeface="Lato"/>
                <a:ea typeface="Lato"/>
                <a:cs typeface="Lato"/>
                <a:sym typeface="Lato"/>
              </a:defRPr>
            </a:lvl7pPr>
            <a:lvl8pPr lvl="7" marR="0" rtl="0" algn="ctr">
              <a:lnSpc>
                <a:spcPct val="100000"/>
              </a:lnSpc>
              <a:spcBef>
                <a:spcPts val="0"/>
              </a:spcBef>
              <a:spcAft>
                <a:spcPts val="0"/>
              </a:spcAft>
              <a:buClr>
                <a:schemeClr val="lt1"/>
              </a:buClr>
              <a:buSzPts val="4800"/>
              <a:buFont typeface="Arial"/>
              <a:buNone/>
              <a:defRPr b="0" i="0" sz="4800" u="none" cap="none" strike="noStrike">
                <a:solidFill>
                  <a:schemeClr val="lt1"/>
                </a:solidFill>
                <a:latin typeface="Lato"/>
                <a:ea typeface="Lato"/>
                <a:cs typeface="Lato"/>
                <a:sym typeface="Lato"/>
              </a:defRPr>
            </a:lvl8pPr>
            <a:lvl9pPr lvl="8" marR="0" rtl="0" algn="ctr">
              <a:lnSpc>
                <a:spcPct val="100000"/>
              </a:lnSpc>
              <a:spcBef>
                <a:spcPts val="0"/>
              </a:spcBef>
              <a:spcAft>
                <a:spcPts val="0"/>
              </a:spcAft>
              <a:buClr>
                <a:schemeClr val="lt1"/>
              </a:buClr>
              <a:buSzPts val="4800"/>
              <a:buFont typeface="Arial"/>
              <a:buNone/>
              <a:defRPr b="0" i="0" sz="4800" u="none" cap="none" strike="noStrike">
                <a:solidFill>
                  <a:schemeClr val="lt1"/>
                </a:solidFill>
                <a:latin typeface="Lato"/>
                <a:ea typeface="Lato"/>
                <a:cs typeface="Lato"/>
                <a:sym typeface="Lato"/>
              </a:defRPr>
            </a:lvl9pPr>
          </a:lstStyle>
          <a:p/>
        </p:txBody>
      </p:sp>
      <p:sp>
        <p:nvSpPr>
          <p:cNvPr id="36" name="Google Shape;36;p8"/>
          <p:cNvSpPr txBox="1"/>
          <p:nvPr>
            <p:ph idx="12" type="sldNum"/>
          </p:nvPr>
        </p:nvSpPr>
        <p:spPr>
          <a:xfrm>
            <a:off x="11296611" y="6217623"/>
            <a:ext cx="731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1_Title and body">
    <p:spTree>
      <p:nvGrpSpPr>
        <p:cNvPr id="37" name="Shape 37"/>
        <p:cNvGrpSpPr/>
        <p:nvPr/>
      </p:nvGrpSpPr>
      <p:grpSpPr>
        <a:xfrm>
          <a:off x="0" y="0"/>
          <a:ext cx="0" cy="0"/>
          <a:chOff x="0" y="0"/>
          <a:chExt cx="0" cy="0"/>
        </a:xfrm>
      </p:grpSpPr>
      <p:sp>
        <p:nvSpPr>
          <p:cNvPr id="38" name="Google Shape;38;p9"/>
          <p:cNvSpPr txBox="1"/>
          <p:nvPr>
            <p:ph idx="10" type="dt"/>
          </p:nvPr>
        </p:nvSpPr>
        <p:spPr>
          <a:xfrm>
            <a:off x="608641" y="6247379"/>
            <a:ext cx="2826300" cy="4623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9pPr>
          </a:lstStyle>
          <a:p/>
        </p:txBody>
      </p:sp>
      <p:sp>
        <p:nvSpPr>
          <p:cNvPr id="39" name="Google Shape;39;p9"/>
          <p:cNvSpPr txBox="1"/>
          <p:nvPr>
            <p:ph type="title"/>
          </p:nvPr>
        </p:nvSpPr>
        <p:spPr>
          <a:xfrm>
            <a:off x="214132" y="107863"/>
            <a:ext cx="11360700" cy="7296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SzPts val="1400"/>
              <a:buNone/>
              <a:defRPr b="1" i="0" sz="3600" u="none" cap="none" strike="noStrike">
                <a:solidFill>
                  <a:srgbClr val="000000"/>
                </a:solidFill>
                <a:latin typeface="PT Sans Narrow"/>
                <a:ea typeface="PT Sans Narrow"/>
                <a:cs typeface="PT Sans Narrow"/>
                <a:sym typeface="PT Sans Narrow"/>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44" name="Shape 44"/>
        <p:cNvGrpSpPr/>
        <p:nvPr/>
      </p:nvGrpSpPr>
      <p:grpSpPr>
        <a:xfrm>
          <a:off x="0" y="0"/>
          <a:ext cx="0" cy="0"/>
          <a:chOff x="0" y="0"/>
          <a:chExt cx="0" cy="0"/>
        </a:xfrm>
      </p:grpSpPr>
      <p:sp>
        <p:nvSpPr>
          <p:cNvPr id="45" name="Google Shape;45;p11"/>
          <p:cNvSpPr txBox="1"/>
          <p:nvPr>
            <p:ph type="ctrTitle"/>
          </p:nvPr>
        </p:nvSpPr>
        <p:spPr>
          <a:xfrm>
            <a:off x="415611" y="992767"/>
            <a:ext cx="11360700" cy="2736900"/>
          </a:xfrm>
          <a:prstGeom prst="rect">
            <a:avLst/>
          </a:prstGeom>
        </p:spPr>
        <p:txBody>
          <a:bodyPr anchorCtr="0" anchor="b" bIns="121900" lIns="121900" spcFirstLastPara="1" rIns="121900" wrap="square" tIns="121900"/>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46" name="Google Shape;46;p11"/>
          <p:cNvSpPr txBox="1"/>
          <p:nvPr>
            <p:ph idx="1" type="subTitle"/>
          </p:nvPr>
        </p:nvSpPr>
        <p:spPr>
          <a:xfrm>
            <a:off x="415600" y="3778833"/>
            <a:ext cx="11360700" cy="1056900"/>
          </a:xfrm>
          <a:prstGeom prst="rect">
            <a:avLst/>
          </a:prstGeom>
        </p:spPr>
        <p:txBody>
          <a:bodyPr anchorCtr="0" anchor="t" bIns="121900" lIns="121900" spcFirstLastPara="1" rIns="121900" wrap="square" tIns="121900"/>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47" name="Google Shape;47;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8" name="Shape 48"/>
        <p:cNvGrpSpPr/>
        <p:nvPr/>
      </p:nvGrpSpPr>
      <p:grpSpPr>
        <a:xfrm>
          <a:off x="0" y="0"/>
          <a:ext cx="0" cy="0"/>
          <a:chOff x="0" y="0"/>
          <a:chExt cx="0" cy="0"/>
        </a:xfrm>
      </p:grpSpPr>
      <p:sp>
        <p:nvSpPr>
          <p:cNvPr id="49" name="Google Shape;49;p12"/>
          <p:cNvSpPr txBox="1"/>
          <p:nvPr>
            <p:ph type="title"/>
          </p:nvPr>
        </p:nvSpPr>
        <p:spPr>
          <a:xfrm>
            <a:off x="415600" y="2867800"/>
            <a:ext cx="11360700" cy="1122300"/>
          </a:xfrm>
          <a:prstGeom prst="rect">
            <a:avLst/>
          </a:prstGeom>
        </p:spPr>
        <p:txBody>
          <a:bodyPr anchorCtr="0" anchor="ctr" bIns="121900" lIns="121900" spcFirstLastPara="1" rIns="121900" wrap="square" tIns="121900"/>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50" name="Google Shape;50;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18.xml"/><Relationship Id="rId10" Type="http://schemas.openxmlformats.org/officeDocument/2006/relationships/slideLayout" Target="../slideLayouts/slideLayout17.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5" Type="http://schemas.openxmlformats.org/officeDocument/2006/relationships/slideLayout" Target="../slideLayouts/slideLayout22.xml"/><Relationship Id="rId14" Type="http://schemas.openxmlformats.org/officeDocument/2006/relationships/slideLayout" Target="../slideLayouts/slideLayout21.xml"/><Relationship Id="rId16" Type="http://schemas.openxmlformats.org/officeDocument/2006/relationships/theme" Target="../theme/theme4.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p:spPr>
          <a:xfrm>
            <a:off x="1588" y="1588"/>
            <a:ext cx="1587" cy="1587"/>
          </a:xfrm>
          <a:prstGeom prst="rect">
            <a:avLst/>
          </a:prstGeom>
          <a:solidFill>
            <a:srgbClr val="FFFFFF"/>
          </a:solidFill>
          <a:ln>
            <a:noFill/>
          </a:ln>
        </p:spPr>
      </p:pic>
      <p:cxnSp>
        <p:nvCxnSpPr>
          <p:cNvPr id="7" name="Google Shape;7;p1"/>
          <p:cNvCxnSpPr/>
          <p:nvPr/>
        </p:nvCxnSpPr>
        <p:spPr>
          <a:xfrm>
            <a:off x="-9144" y="1083928"/>
            <a:ext cx="12198096" cy="0"/>
          </a:xfrm>
          <a:prstGeom prst="straightConnector1">
            <a:avLst/>
          </a:prstGeom>
          <a:noFill/>
          <a:ln cap="flat" cmpd="sng" w="28575">
            <a:solidFill>
              <a:srgbClr val="9CC2E5"/>
            </a:solidFill>
            <a:prstDash val="solid"/>
            <a:miter lim="800000"/>
            <a:headEnd len="sm" w="sm" type="none"/>
            <a:tailEnd len="sm" w="sm" type="none"/>
          </a:ln>
        </p:spPr>
      </p:cxnSp>
      <p:cxnSp>
        <p:nvCxnSpPr>
          <p:cNvPr id="8" name="Google Shape;8;p1"/>
          <p:cNvCxnSpPr/>
          <p:nvPr/>
        </p:nvCxnSpPr>
        <p:spPr>
          <a:xfrm>
            <a:off x="-9144" y="1033272"/>
            <a:ext cx="12198096" cy="0"/>
          </a:xfrm>
          <a:prstGeom prst="straightConnector1">
            <a:avLst/>
          </a:prstGeom>
          <a:noFill/>
          <a:ln cap="flat" cmpd="sng" w="57150">
            <a:solidFill>
              <a:srgbClr val="0070C0"/>
            </a:solidFill>
            <a:prstDash val="solid"/>
            <a:miter lim="800000"/>
            <a:headEnd len="sm" w="sm" type="none"/>
            <a:tailEnd len="sm" w="sm" type="none"/>
          </a:ln>
        </p:spPr>
      </p:cxnSp>
      <p:pic>
        <p:nvPicPr>
          <p:cNvPr id="9" name="Google Shape;9;p1"/>
          <p:cNvPicPr preferRelativeResize="0"/>
          <p:nvPr/>
        </p:nvPicPr>
        <p:blipFill rotWithShape="1">
          <a:blip r:embed="rId1">
            <a:alphaModFix/>
          </a:blip>
          <a:srcRect b="0" l="0" r="0" t="0"/>
          <a:stretch/>
        </p:blipFill>
        <p:spPr>
          <a:xfrm>
            <a:off x="11018953" y="-1"/>
            <a:ext cx="1170000" cy="98261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 name="Shape 12"/>
        <p:cNvGrpSpPr/>
        <p:nvPr/>
      </p:nvGrpSpPr>
      <p:grpSpPr>
        <a:xfrm>
          <a:off x="0" y="0"/>
          <a:ext cx="0" cy="0"/>
          <a:chOff x="0" y="0"/>
          <a:chExt cx="0" cy="0"/>
        </a:xfrm>
      </p:grpSpPr>
      <p:cxnSp>
        <p:nvCxnSpPr>
          <p:cNvPr id="13" name="Google Shape;13;p3"/>
          <p:cNvCxnSpPr/>
          <p:nvPr/>
        </p:nvCxnSpPr>
        <p:spPr>
          <a:xfrm>
            <a:off x="-9144" y="1083928"/>
            <a:ext cx="12198000" cy="0"/>
          </a:xfrm>
          <a:prstGeom prst="straightConnector1">
            <a:avLst/>
          </a:prstGeom>
          <a:noFill/>
          <a:ln cap="flat" cmpd="sng" w="28575">
            <a:solidFill>
              <a:srgbClr val="9CC2E5"/>
            </a:solidFill>
            <a:prstDash val="solid"/>
            <a:miter lim="800000"/>
            <a:headEnd len="sm" w="sm" type="none"/>
            <a:tailEnd len="sm" w="sm" type="none"/>
          </a:ln>
        </p:spPr>
      </p:cxnSp>
      <p:cxnSp>
        <p:nvCxnSpPr>
          <p:cNvPr id="14" name="Google Shape;14;p3"/>
          <p:cNvCxnSpPr/>
          <p:nvPr/>
        </p:nvCxnSpPr>
        <p:spPr>
          <a:xfrm>
            <a:off x="-9144" y="1033272"/>
            <a:ext cx="12198000" cy="0"/>
          </a:xfrm>
          <a:prstGeom prst="straightConnector1">
            <a:avLst/>
          </a:prstGeom>
          <a:noFill/>
          <a:ln cap="flat" cmpd="sng" w="57150">
            <a:solidFill>
              <a:srgbClr val="0070C0"/>
            </a:solidFill>
            <a:prstDash val="solid"/>
            <a:miter lim="800000"/>
            <a:headEnd len="sm" w="sm" type="none"/>
            <a:tailEnd len="sm" w="sm" type="none"/>
          </a:ln>
        </p:spPr>
      </p:cxnSp>
      <p:pic>
        <p:nvPicPr>
          <p:cNvPr id="15" name="Google Shape;15;p3"/>
          <p:cNvPicPr preferRelativeResize="0"/>
          <p:nvPr/>
        </p:nvPicPr>
        <p:blipFill rotWithShape="1">
          <a:blip r:embed="rId1">
            <a:alphaModFix/>
          </a:blip>
          <a:srcRect b="0" l="0" r="0" t="0"/>
          <a:stretch/>
        </p:blipFill>
        <p:spPr>
          <a:xfrm>
            <a:off x="11018953" y="-1"/>
            <a:ext cx="1170000" cy="98261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40" name="Shape 40"/>
        <p:cNvGrpSpPr/>
        <p:nvPr/>
      </p:nvGrpSpPr>
      <p:grpSpPr>
        <a:xfrm>
          <a:off x="0" y="0"/>
          <a:ext cx="0" cy="0"/>
          <a:chOff x="0" y="0"/>
          <a:chExt cx="0" cy="0"/>
        </a:xfrm>
      </p:grpSpPr>
      <p:sp>
        <p:nvSpPr>
          <p:cNvPr id="41" name="Google Shape;41;p1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42" name="Google Shape;42;p1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2100"/>
              </a:spcBef>
              <a:spcAft>
                <a:spcPts val="0"/>
              </a:spcAft>
              <a:buClr>
                <a:schemeClr val="dk2"/>
              </a:buClr>
              <a:buSzPts val="1900"/>
              <a:buChar char="○"/>
              <a:defRPr sz="1900">
                <a:solidFill>
                  <a:schemeClr val="dk2"/>
                </a:solidFill>
              </a:defRPr>
            </a:lvl2pPr>
            <a:lvl3pPr indent="-349250" lvl="2" marL="1371600" rtl="0">
              <a:lnSpc>
                <a:spcPct val="115000"/>
              </a:lnSpc>
              <a:spcBef>
                <a:spcPts val="2100"/>
              </a:spcBef>
              <a:spcAft>
                <a:spcPts val="0"/>
              </a:spcAft>
              <a:buClr>
                <a:schemeClr val="dk2"/>
              </a:buClr>
              <a:buSzPts val="1900"/>
              <a:buChar char="■"/>
              <a:defRPr sz="1900">
                <a:solidFill>
                  <a:schemeClr val="dk2"/>
                </a:solidFill>
              </a:defRPr>
            </a:lvl3pPr>
            <a:lvl4pPr indent="-349250" lvl="3" marL="1828800" rtl="0">
              <a:lnSpc>
                <a:spcPct val="115000"/>
              </a:lnSpc>
              <a:spcBef>
                <a:spcPts val="2100"/>
              </a:spcBef>
              <a:spcAft>
                <a:spcPts val="0"/>
              </a:spcAft>
              <a:buClr>
                <a:schemeClr val="dk2"/>
              </a:buClr>
              <a:buSzPts val="1900"/>
              <a:buChar char="●"/>
              <a:defRPr sz="1900">
                <a:solidFill>
                  <a:schemeClr val="dk2"/>
                </a:solidFill>
              </a:defRPr>
            </a:lvl4pPr>
            <a:lvl5pPr indent="-349250" lvl="4" marL="2286000" rtl="0">
              <a:lnSpc>
                <a:spcPct val="115000"/>
              </a:lnSpc>
              <a:spcBef>
                <a:spcPts val="2100"/>
              </a:spcBef>
              <a:spcAft>
                <a:spcPts val="0"/>
              </a:spcAft>
              <a:buClr>
                <a:schemeClr val="dk2"/>
              </a:buClr>
              <a:buSzPts val="1900"/>
              <a:buChar char="○"/>
              <a:defRPr sz="1900">
                <a:solidFill>
                  <a:schemeClr val="dk2"/>
                </a:solidFill>
              </a:defRPr>
            </a:lvl5pPr>
            <a:lvl6pPr indent="-349250" lvl="5" marL="2743200" rtl="0">
              <a:lnSpc>
                <a:spcPct val="115000"/>
              </a:lnSpc>
              <a:spcBef>
                <a:spcPts val="2100"/>
              </a:spcBef>
              <a:spcAft>
                <a:spcPts val="0"/>
              </a:spcAft>
              <a:buClr>
                <a:schemeClr val="dk2"/>
              </a:buClr>
              <a:buSzPts val="1900"/>
              <a:buChar char="■"/>
              <a:defRPr sz="1900">
                <a:solidFill>
                  <a:schemeClr val="dk2"/>
                </a:solidFill>
              </a:defRPr>
            </a:lvl6pPr>
            <a:lvl7pPr indent="-349250" lvl="6" marL="3200400" rtl="0">
              <a:lnSpc>
                <a:spcPct val="115000"/>
              </a:lnSpc>
              <a:spcBef>
                <a:spcPts val="2100"/>
              </a:spcBef>
              <a:spcAft>
                <a:spcPts val="0"/>
              </a:spcAft>
              <a:buClr>
                <a:schemeClr val="dk2"/>
              </a:buClr>
              <a:buSzPts val="1900"/>
              <a:buChar char="●"/>
              <a:defRPr sz="1900">
                <a:solidFill>
                  <a:schemeClr val="dk2"/>
                </a:solidFill>
              </a:defRPr>
            </a:lvl7pPr>
            <a:lvl8pPr indent="-349250" lvl="7" marL="3657600" rtl="0">
              <a:lnSpc>
                <a:spcPct val="115000"/>
              </a:lnSpc>
              <a:spcBef>
                <a:spcPts val="2100"/>
              </a:spcBef>
              <a:spcAft>
                <a:spcPts val="0"/>
              </a:spcAft>
              <a:buClr>
                <a:schemeClr val="dk2"/>
              </a:buClr>
              <a:buSzPts val="1900"/>
              <a:buChar char="○"/>
              <a:defRPr sz="1900">
                <a:solidFill>
                  <a:schemeClr val="dk2"/>
                </a:solidFill>
              </a:defRPr>
            </a:lvl8pPr>
            <a:lvl9pPr indent="-349250" lvl="8" marL="4114800" rtl="0">
              <a:lnSpc>
                <a:spcPct val="115000"/>
              </a:lnSpc>
              <a:spcBef>
                <a:spcPts val="2100"/>
              </a:spcBef>
              <a:spcAft>
                <a:spcPts val="2100"/>
              </a:spcAft>
              <a:buClr>
                <a:schemeClr val="dk2"/>
              </a:buClr>
              <a:buSzPts val="1900"/>
              <a:buChar char="■"/>
              <a:defRPr sz="1900">
                <a:solidFill>
                  <a:schemeClr val="dk2"/>
                </a:solidFill>
              </a:defRPr>
            </a:lvl9pPr>
          </a:lstStyle>
          <a:p/>
        </p:txBody>
      </p:sp>
      <p:sp>
        <p:nvSpPr>
          <p:cNvPr id="43" name="Google Shape;43;p1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9.jp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2.jpg"/><Relationship Id="rId4" Type="http://schemas.openxmlformats.org/officeDocument/2006/relationships/image" Target="../media/image3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2.jpg"/><Relationship Id="rId4" Type="http://schemas.openxmlformats.org/officeDocument/2006/relationships/image" Target="../media/image3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5.jp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3.png"/><Relationship Id="rId4" Type="http://schemas.openxmlformats.org/officeDocument/2006/relationships/image" Target="../media/image39.jpg"/><Relationship Id="rId5" Type="http://schemas.openxmlformats.org/officeDocument/2006/relationships/image" Target="../media/image48.png"/><Relationship Id="rId6" Type="http://schemas.openxmlformats.org/officeDocument/2006/relationships/image" Target="../media/image41.png"/><Relationship Id="rId7"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7.jp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7.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0.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hyperlink" Target="https://ai.googleblog.com/2019/01/looking-back-at-googles-research.html" TargetMode="External"/><Relationship Id="rId4" Type="http://schemas.openxmlformats.org/officeDocument/2006/relationships/hyperlink" Target="https://nlpoverview.com/index.html" TargetMode="External"/><Relationship Id="rId5" Type="http://schemas.openxmlformats.org/officeDocument/2006/relationships/hyperlink" Target="https://github.com/r0f1/datascienc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2F5496"/>
        </a:solidFill>
      </p:bgPr>
    </p:bg>
    <p:spTree>
      <p:nvGrpSpPr>
        <p:cNvPr id="96" name="Shape 96"/>
        <p:cNvGrpSpPr/>
        <p:nvPr/>
      </p:nvGrpSpPr>
      <p:grpSpPr>
        <a:xfrm>
          <a:off x="0" y="0"/>
          <a:ext cx="0" cy="0"/>
          <a:chOff x="0" y="0"/>
          <a:chExt cx="0" cy="0"/>
        </a:xfrm>
      </p:grpSpPr>
      <p:sp>
        <p:nvSpPr>
          <p:cNvPr id="97" name="Google Shape;97;p26"/>
          <p:cNvSpPr txBox="1"/>
          <p:nvPr/>
        </p:nvSpPr>
        <p:spPr>
          <a:xfrm>
            <a:off x="1869364" y="1494704"/>
            <a:ext cx="9775500" cy="1175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Font typeface="Arial"/>
              <a:buNone/>
            </a:pPr>
            <a:r>
              <a:rPr b="1" lang="en-US" sz="3700">
                <a:solidFill>
                  <a:srgbClr val="FFFFFF"/>
                </a:solidFill>
              </a:rPr>
              <a:t>Data Science Meets Deep Learning</a:t>
            </a:r>
            <a:endParaRPr b="1" sz="5300">
              <a:solidFill>
                <a:srgbClr val="FFFFFF"/>
              </a:solidFill>
            </a:endParaRPr>
          </a:p>
        </p:txBody>
      </p:sp>
      <p:sp>
        <p:nvSpPr>
          <p:cNvPr id="98" name="Google Shape;98;p26"/>
          <p:cNvSpPr txBox="1"/>
          <p:nvPr/>
        </p:nvSpPr>
        <p:spPr>
          <a:xfrm>
            <a:off x="3367733" y="2551021"/>
            <a:ext cx="6437700" cy="162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44546A"/>
              </a:buClr>
              <a:buSzPts val="2800"/>
              <a:buFont typeface="Open Sans"/>
              <a:buNone/>
            </a:pPr>
            <a:r>
              <a:t/>
            </a:r>
            <a:endParaRPr b="1" i="1" sz="2800">
              <a:solidFill>
                <a:srgbClr val="EDEDED"/>
              </a:solidFill>
              <a:latin typeface="Open Sans"/>
              <a:ea typeface="Open Sans"/>
              <a:cs typeface="Open Sans"/>
              <a:sym typeface="Open Sans"/>
            </a:endParaRPr>
          </a:p>
          <a:p>
            <a:pPr indent="0" lvl="0" marL="0" marR="0" rtl="0" algn="ctr">
              <a:lnSpc>
                <a:spcPct val="100000"/>
              </a:lnSpc>
              <a:spcBef>
                <a:spcPts val="0"/>
              </a:spcBef>
              <a:spcAft>
                <a:spcPts val="0"/>
              </a:spcAft>
              <a:buClr>
                <a:srgbClr val="44546A"/>
              </a:buClr>
              <a:buSzPts val="2800"/>
              <a:buFont typeface="Open Sans"/>
              <a:buNone/>
            </a:pPr>
            <a:r>
              <a:t/>
            </a:r>
            <a:endParaRPr b="1" i="1" sz="2800">
              <a:solidFill>
                <a:srgbClr val="EDEDED"/>
              </a:solidFill>
              <a:latin typeface="Open Sans"/>
              <a:ea typeface="Open Sans"/>
              <a:cs typeface="Open Sans"/>
              <a:sym typeface="Open Sans"/>
            </a:endParaRPr>
          </a:p>
          <a:p>
            <a:pPr indent="0" lvl="0" marL="0" marR="0" rtl="0" algn="ctr">
              <a:lnSpc>
                <a:spcPct val="100000"/>
              </a:lnSpc>
              <a:spcBef>
                <a:spcPts val="0"/>
              </a:spcBef>
              <a:spcAft>
                <a:spcPts val="0"/>
              </a:spcAft>
              <a:buClr>
                <a:srgbClr val="44546A"/>
              </a:buClr>
              <a:buSzPts val="2800"/>
              <a:buFont typeface="Open Sans"/>
              <a:buNone/>
            </a:pPr>
            <a:r>
              <a:t/>
            </a:r>
            <a:endParaRPr b="1" i="1" sz="2800">
              <a:solidFill>
                <a:srgbClr val="EDEDED"/>
              </a:solidFill>
              <a:latin typeface="Open Sans"/>
              <a:ea typeface="Open Sans"/>
              <a:cs typeface="Open Sans"/>
              <a:sym typeface="Open Sans"/>
            </a:endParaRPr>
          </a:p>
          <a:p>
            <a:pPr indent="0" lvl="0" marL="0" marR="0" rtl="0" algn="ctr">
              <a:lnSpc>
                <a:spcPct val="100000"/>
              </a:lnSpc>
              <a:spcBef>
                <a:spcPts val="0"/>
              </a:spcBef>
              <a:spcAft>
                <a:spcPts val="0"/>
              </a:spcAft>
              <a:buClr>
                <a:srgbClr val="44546A"/>
              </a:buClr>
              <a:buSzPts val="2800"/>
              <a:buFont typeface="Open Sans"/>
              <a:buNone/>
            </a:pPr>
            <a:r>
              <a:rPr b="1" i="1" lang="en-US" sz="2800">
                <a:solidFill>
                  <a:srgbClr val="EDEDED"/>
                </a:solidFill>
                <a:latin typeface="Open Sans"/>
                <a:ea typeface="Open Sans"/>
                <a:cs typeface="Open Sans"/>
                <a:sym typeface="Open Sans"/>
              </a:rPr>
              <a:t>Dr. Zhao Rui  </a:t>
            </a:r>
            <a:endParaRPr b="1" i="1" sz="2800" u="none" cap="none" strike="noStrike">
              <a:solidFill>
                <a:srgbClr val="EDEDED"/>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5"/>
          <p:cNvSpPr txBox="1"/>
          <p:nvPr/>
        </p:nvSpPr>
        <p:spPr>
          <a:xfrm>
            <a:off x="271600" y="1092775"/>
            <a:ext cx="8531700" cy="5290200"/>
          </a:xfrm>
          <a:prstGeom prst="rect">
            <a:avLst/>
          </a:prstGeom>
          <a:noFill/>
          <a:ln>
            <a:noFill/>
          </a:ln>
        </p:spPr>
        <p:txBody>
          <a:bodyPr anchorCtr="0" anchor="t" bIns="45700" lIns="91425" spcFirstLastPara="1" rIns="91425" wrap="square" tIns="45700">
            <a:no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342900" marR="0" rtl="0" algn="l">
              <a:lnSpc>
                <a:spcPct val="100000"/>
              </a:lnSpc>
              <a:spcBef>
                <a:spcPts val="0"/>
              </a:spcBef>
              <a:spcAft>
                <a:spcPts val="0"/>
              </a:spcAft>
              <a:buNone/>
            </a:pPr>
            <a:r>
              <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a:t>
            </a:r>
            <a:r>
              <a:rPr b="1" lang="en-US" sz="1600"/>
              <a:t>Sentiment Analysis</a:t>
            </a:r>
            <a:endParaRPr b="1"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rtl="0" algn="l">
              <a:spcBef>
                <a:spcPts val="0"/>
              </a:spcBef>
              <a:spcAft>
                <a:spcPts val="0"/>
              </a:spcAft>
              <a:buNone/>
            </a:pPr>
            <a:r>
              <a:rPr lang="en-US" sz="1600">
                <a:solidFill>
                  <a:schemeClr val="dk1"/>
                </a:solidFill>
              </a:rPr>
              <a:t>  </a:t>
            </a:r>
            <a:endParaRPr sz="1600">
              <a:solidFill>
                <a:schemeClr val="dk1"/>
              </a:solidFill>
            </a:endParaRPr>
          </a:p>
          <a:p>
            <a:pPr indent="-298450" lvl="0" marL="285750" rtl="0" algn="l">
              <a:spcBef>
                <a:spcPts val="0"/>
              </a:spcBef>
              <a:spcAft>
                <a:spcPts val="0"/>
              </a:spcAft>
              <a:buClr>
                <a:schemeClr val="dk1"/>
              </a:buClr>
              <a:buSzPts val="1600"/>
              <a:buFont typeface="Arial"/>
              <a:buChar char="•"/>
            </a:pPr>
            <a:r>
              <a:rPr b="1" lang="en-US" sz="1600">
                <a:solidFill>
                  <a:schemeClr val="dk1"/>
                </a:solidFill>
              </a:rPr>
              <a:t>Aspect-based Sentiment Analysis</a:t>
            </a:r>
            <a:endParaRPr b="1" sz="1600">
              <a:solidFill>
                <a:schemeClr val="dk1"/>
              </a:solidFill>
            </a:endParaRPr>
          </a:p>
          <a:p>
            <a:pPr indent="0" lvl="0" marL="45720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rPr lang="en-US" sz="1600"/>
              <a:t>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br>
              <a:rPr lang="en-US" sz="1600"/>
            </a:br>
            <a:endParaRPr sz="1600"/>
          </a:p>
          <a:p>
            <a:pPr indent="-298450" lvl="0" marL="285750" marR="0" rtl="0" algn="l">
              <a:lnSpc>
                <a:spcPct val="100000"/>
              </a:lnSpc>
              <a:spcBef>
                <a:spcPts val="0"/>
              </a:spcBef>
              <a:spcAft>
                <a:spcPts val="0"/>
              </a:spcAft>
              <a:buClr>
                <a:srgbClr val="000000"/>
              </a:buClr>
              <a:buSzPts val="1600"/>
              <a:buFont typeface="Arial"/>
              <a:buChar char="•"/>
            </a:pPr>
            <a:r>
              <a:rPr b="1" i="1" lang="en-US" sz="1600"/>
              <a:t>Analyze opinions/sentiment behind text</a:t>
            </a:r>
            <a:endParaRPr b="1" sz="1600"/>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28575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I</a:t>
            </a:r>
            <a:endParaRPr b="0" i="0" sz="1400" u="none" cap="none" strike="noStrike">
              <a:solidFill>
                <a:srgbClr val="000000"/>
              </a:solidFill>
              <a:latin typeface="Arial"/>
              <a:ea typeface="Arial"/>
              <a:cs typeface="Arial"/>
              <a:sym typeface="Arial"/>
            </a:endParaRPr>
          </a:p>
        </p:txBody>
      </p:sp>
      <p:pic>
        <p:nvPicPr>
          <p:cNvPr id="171" name="Google Shape;171;p35"/>
          <p:cNvPicPr preferRelativeResize="0"/>
          <p:nvPr/>
        </p:nvPicPr>
        <p:blipFill>
          <a:blip r:embed="rId3">
            <a:alphaModFix/>
          </a:blip>
          <a:stretch>
            <a:fillRect/>
          </a:stretch>
        </p:blipFill>
        <p:spPr>
          <a:xfrm>
            <a:off x="3890488" y="1953700"/>
            <a:ext cx="3210551" cy="1746675"/>
          </a:xfrm>
          <a:prstGeom prst="rect">
            <a:avLst/>
          </a:prstGeom>
          <a:noFill/>
          <a:ln>
            <a:noFill/>
          </a:ln>
        </p:spPr>
      </p:pic>
      <p:pic>
        <p:nvPicPr>
          <p:cNvPr id="172" name="Google Shape;172;p35"/>
          <p:cNvPicPr preferRelativeResize="0"/>
          <p:nvPr/>
        </p:nvPicPr>
        <p:blipFill>
          <a:blip r:embed="rId4">
            <a:alphaModFix/>
          </a:blip>
          <a:stretch>
            <a:fillRect/>
          </a:stretch>
        </p:blipFill>
        <p:spPr>
          <a:xfrm>
            <a:off x="4395625" y="4095600"/>
            <a:ext cx="2200275" cy="1675900"/>
          </a:xfrm>
          <a:prstGeom prst="rect">
            <a:avLst/>
          </a:prstGeom>
          <a:noFill/>
          <a:ln>
            <a:noFill/>
          </a:ln>
        </p:spPr>
      </p:pic>
      <p:sp>
        <p:nvSpPr>
          <p:cNvPr id="173" name="Google Shape;173;p35"/>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Hard</a:t>
            </a:r>
            <a:r>
              <a:rPr b="1" lang="en-US" sz="3600">
                <a:latin typeface="PT Sans Narrow"/>
                <a:ea typeface="PT Sans Narrow"/>
                <a:cs typeface="PT Sans Narrow"/>
                <a:sym typeface="PT Sans Narrow"/>
              </a:rPr>
              <a:t> NLP Tasks</a:t>
            </a:r>
            <a:endParaRPr b="1" sz="3600">
              <a:latin typeface="PT Sans Narrow"/>
              <a:ea typeface="PT Sans Narrow"/>
              <a:cs typeface="PT Sans Narrow"/>
              <a:sym typeface="PT Sans Narro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6"/>
          <p:cNvSpPr txBox="1"/>
          <p:nvPr/>
        </p:nvSpPr>
        <p:spPr>
          <a:xfrm>
            <a:off x="271600" y="1092775"/>
            <a:ext cx="8531700" cy="4442400"/>
          </a:xfrm>
          <a:prstGeom prst="rect">
            <a:avLst/>
          </a:prstGeom>
          <a:noFill/>
          <a:ln>
            <a:noFill/>
          </a:ln>
        </p:spPr>
        <p:txBody>
          <a:bodyPr anchorCtr="0" anchor="t" bIns="45700" lIns="91425" spcFirstLastPara="1" rIns="91425" wrap="square" tIns="45700">
            <a:no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342900" marR="0" rtl="0" algn="l">
              <a:lnSpc>
                <a:spcPct val="100000"/>
              </a:lnSpc>
              <a:spcBef>
                <a:spcPts val="0"/>
              </a:spcBef>
              <a:spcAft>
                <a:spcPts val="0"/>
              </a:spcAft>
              <a:buNone/>
            </a:pPr>
            <a:r>
              <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a:t>
            </a:r>
            <a:r>
              <a:rPr b="1" lang="en-US" sz="1600"/>
              <a:t>Machine Translation</a:t>
            </a:r>
            <a:endParaRPr b="1" sz="1600"/>
          </a:p>
          <a:p>
            <a:pPr indent="0" lvl="0" marL="0" marR="0" rtl="0" algn="l">
              <a:lnSpc>
                <a:spcPct val="100000"/>
              </a:lnSpc>
              <a:spcBef>
                <a:spcPts val="0"/>
              </a:spcBef>
              <a:spcAft>
                <a:spcPts val="0"/>
              </a:spcAft>
              <a:buNone/>
            </a:pPr>
            <a:r>
              <a:rPr lang="en-US" sz="1600"/>
              <a:t>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298450" lvl="0" marL="285750" marR="0" rtl="0" algn="l">
              <a:lnSpc>
                <a:spcPct val="100000"/>
              </a:lnSpc>
              <a:spcBef>
                <a:spcPts val="0"/>
              </a:spcBef>
              <a:spcAft>
                <a:spcPts val="0"/>
              </a:spcAft>
              <a:buClr>
                <a:srgbClr val="000000"/>
              </a:buClr>
              <a:buSzPts val="1600"/>
              <a:buFont typeface="Arial"/>
              <a:buChar char="•"/>
            </a:pPr>
            <a:r>
              <a:rPr lang="en-US" sz="1600"/>
              <a:t>      </a:t>
            </a:r>
            <a:r>
              <a:rPr b="1" lang="en-US" sz="1600"/>
              <a:t> </a:t>
            </a:r>
            <a:r>
              <a:rPr b="1" i="1" lang="en-US" sz="1600"/>
              <a:t>Rule-based, Phrase-based and neural network based</a:t>
            </a:r>
            <a:endParaRPr b="1" i="1" sz="1600"/>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28575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I</a:t>
            </a:r>
            <a:endParaRPr b="0" i="0" sz="1400" u="none" cap="none" strike="noStrike">
              <a:solidFill>
                <a:srgbClr val="000000"/>
              </a:solidFill>
              <a:latin typeface="Arial"/>
              <a:ea typeface="Arial"/>
              <a:cs typeface="Arial"/>
              <a:sym typeface="Arial"/>
            </a:endParaRPr>
          </a:p>
        </p:txBody>
      </p:sp>
      <p:pic>
        <p:nvPicPr>
          <p:cNvPr id="179" name="Google Shape;179;p36"/>
          <p:cNvPicPr preferRelativeResize="0"/>
          <p:nvPr/>
        </p:nvPicPr>
        <p:blipFill>
          <a:blip r:embed="rId3">
            <a:alphaModFix/>
          </a:blip>
          <a:stretch>
            <a:fillRect/>
          </a:stretch>
        </p:blipFill>
        <p:spPr>
          <a:xfrm>
            <a:off x="671325" y="1939449"/>
            <a:ext cx="6298601" cy="2148575"/>
          </a:xfrm>
          <a:prstGeom prst="rect">
            <a:avLst/>
          </a:prstGeom>
          <a:noFill/>
          <a:ln>
            <a:noFill/>
          </a:ln>
        </p:spPr>
      </p:pic>
      <p:sp>
        <p:nvSpPr>
          <p:cNvPr id="180" name="Google Shape;180;p36"/>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Hard NLP Tasks</a:t>
            </a:r>
            <a:endParaRPr b="1" sz="3600">
              <a:latin typeface="PT Sans Narrow"/>
              <a:ea typeface="PT Sans Narrow"/>
              <a:cs typeface="PT Sans Narrow"/>
              <a:sym typeface="PT Sans Narro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7"/>
          <p:cNvSpPr txBox="1"/>
          <p:nvPr/>
        </p:nvSpPr>
        <p:spPr>
          <a:xfrm>
            <a:off x="271600" y="1092775"/>
            <a:ext cx="8260200" cy="5765100"/>
          </a:xfrm>
          <a:prstGeom prst="rect">
            <a:avLst/>
          </a:prstGeom>
          <a:noFill/>
          <a:ln>
            <a:noFill/>
          </a:ln>
        </p:spPr>
        <p:txBody>
          <a:bodyPr anchorCtr="0" anchor="t" bIns="45700" lIns="91425" spcFirstLastPara="1" rIns="91425" wrap="square" tIns="45700">
            <a:no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342900" marR="0" rtl="0" algn="l">
              <a:lnSpc>
                <a:spcPct val="100000"/>
              </a:lnSpc>
              <a:spcBef>
                <a:spcPts val="0"/>
              </a:spcBef>
              <a:spcAft>
                <a:spcPts val="0"/>
              </a:spcAft>
              <a:buNone/>
            </a:pPr>
            <a:r>
              <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a:t>
            </a:r>
            <a:r>
              <a:rPr b="1" lang="en-US" sz="1600"/>
              <a:t>Question Answering</a:t>
            </a:r>
            <a:endParaRPr b="1"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298450" lvl="0" marL="285750" marR="0" rtl="0" algn="l">
              <a:lnSpc>
                <a:spcPct val="100000"/>
              </a:lnSpc>
              <a:spcBef>
                <a:spcPts val="0"/>
              </a:spcBef>
              <a:spcAft>
                <a:spcPts val="0"/>
              </a:spcAft>
              <a:buClr>
                <a:srgbClr val="000000"/>
              </a:buClr>
              <a:buSzPts val="1600"/>
              <a:buFont typeface="Arial"/>
              <a:buChar char="•"/>
            </a:pPr>
            <a:r>
              <a:rPr lang="en-US" sz="1600"/>
              <a:t>      </a:t>
            </a:r>
            <a:r>
              <a:rPr b="1" lang="en-US" sz="1600"/>
              <a:t>Visual Question Answering</a:t>
            </a:r>
            <a:endParaRPr b="1" sz="1600"/>
          </a:p>
          <a:p>
            <a:pPr indent="0" lvl="0" marL="285750" marR="0" rtl="0" algn="l">
              <a:lnSpc>
                <a:spcPct val="100000"/>
              </a:lnSpc>
              <a:spcBef>
                <a:spcPts val="0"/>
              </a:spcBef>
              <a:spcAft>
                <a:spcPts val="0"/>
              </a:spcAft>
              <a:buNone/>
            </a:pPr>
            <a:r>
              <a:rPr lang="en-US" sz="1600"/>
              <a:t> </a:t>
            </a:r>
            <a:endParaRPr sz="1600"/>
          </a:p>
          <a:p>
            <a:pPr indent="0" lvl="0" marL="0" marR="0" rtl="0" algn="l">
              <a:lnSpc>
                <a:spcPct val="100000"/>
              </a:lnSpc>
              <a:spcBef>
                <a:spcPts val="0"/>
              </a:spcBef>
              <a:spcAft>
                <a:spcPts val="0"/>
              </a:spcAft>
              <a:buNone/>
            </a:pPr>
            <a:r>
              <a:rPr lang="en-US" sz="1600"/>
              <a:t>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298450" lvl="0" marL="285750" marR="0" rtl="0" algn="l">
              <a:lnSpc>
                <a:spcPct val="100000"/>
              </a:lnSpc>
              <a:spcBef>
                <a:spcPts val="0"/>
              </a:spcBef>
              <a:spcAft>
                <a:spcPts val="0"/>
              </a:spcAft>
              <a:buClr>
                <a:srgbClr val="000000"/>
              </a:buClr>
              <a:buSzPts val="1600"/>
              <a:buFont typeface="Arial"/>
              <a:buChar char="•"/>
            </a:pPr>
            <a:r>
              <a:rPr lang="en-US" sz="1600"/>
              <a:t>      </a:t>
            </a:r>
            <a:r>
              <a:rPr b="1" i="1" lang="en-US" sz="1600"/>
              <a:t>answer questions in natural language. For chatbot, For semantic search</a:t>
            </a:r>
            <a:endParaRPr b="1" i="1" sz="1600"/>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28575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I</a:t>
            </a:r>
            <a:endParaRPr b="0" i="0" sz="1400" u="none" cap="none" strike="noStrike">
              <a:solidFill>
                <a:srgbClr val="000000"/>
              </a:solidFill>
              <a:latin typeface="Arial"/>
              <a:ea typeface="Arial"/>
              <a:cs typeface="Arial"/>
              <a:sym typeface="Arial"/>
            </a:endParaRPr>
          </a:p>
        </p:txBody>
      </p:sp>
      <p:pic>
        <p:nvPicPr>
          <p:cNvPr id="186" name="Google Shape;186;p37"/>
          <p:cNvPicPr preferRelativeResize="0"/>
          <p:nvPr/>
        </p:nvPicPr>
        <p:blipFill>
          <a:blip r:embed="rId3">
            <a:alphaModFix/>
          </a:blip>
          <a:stretch>
            <a:fillRect/>
          </a:stretch>
        </p:blipFill>
        <p:spPr>
          <a:xfrm>
            <a:off x="1855450" y="4466700"/>
            <a:ext cx="6389399" cy="1689400"/>
          </a:xfrm>
          <a:prstGeom prst="rect">
            <a:avLst/>
          </a:prstGeom>
          <a:noFill/>
          <a:ln>
            <a:noFill/>
          </a:ln>
        </p:spPr>
      </p:pic>
      <p:pic>
        <p:nvPicPr>
          <p:cNvPr id="187" name="Google Shape;187;p37"/>
          <p:cNvPicPr preferRelativeResize="0"/>
          <p:nvPr/>
        </p:nvPicPr>
        <p:blipFill>
          <a:blip r:embed="rId4">
            <a:alphaModFix/>
          </a:blip>
          <a:stretch>
            <a:fillRect/>
          </a:stretch>
        </p:blipFill>
        <p:spPr>
          <a:xfrm>
            <a:off x="2292700" y="2138900"/>
            <a:ext cx="5514900" cy="1431550"/>
          </a:xfrm>
          <a:prstGeom prst="rect">
            <a:avLst/>
          </a:prstGeom>
          <a:noFill/>
          <a:ln>
            <a:noFill/>
          </a:ln>
        </p:spPr>
      </p:pic>
      <p:sp>
        <p:nvSpPr>
          <p:cNvPr id="188" name="Google Shape;188;p37"/>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Hard NLP Tasks</a:t>
            </a:r>
            <a:endParaRPr b="1" sz="3600">
              <a:latin typeface="PT Sans Narrow"/>
              <a:ea typeface="PT Sans Narrow"/>
              <a:cs typeface="PT Sans Narrow"/>
              <a:sym typeface="PT Sans Narro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8"/>
          <p:cNvSpPr txBox="1"/>
          <p:nvPr/>
        </p:nvSpPr>
        <p:spPr>
          <a:xfrm>
            <a:off x="271600" y="1092775"/>
            <a:ext cx="8260200" cy="5202300"/>
          </a:xfrm>
          <a:prstGeom prst="rect">
            <a:avLst/>
          </a:prstGeom>
          <a:noFill/>
          <a:ln>
            <a:noFill/>
          </a:ln>
        </p:spPr>
        <p:txBody>
          <a:bodyPr anchorCtr="0" anchor="t" bIns="45700" lIns="91425" spcFirstLastPara="1" rIns="91425" wrap="square" tIns="45700">
            <a:no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55600" lvl="0" marL="342900" marR="0" rtl="0" algn="l">
              <a:lnSpc>
                <a:spcPct val="100000"/>
              </a:lnSpc>
              <a:spcBef>
                <a:spcPts val="0"/>
              </a:spcBef>
              <a:spcAft>
                <a:spcPts val="0"/>
              </a:spcAft>
              <a:buClr>
                <a:srgbClr val="000000"/>
              </a:buClr>
              <a:buSzPts val="1600"/>
              <a:buFont typeface="Arial"/>
              <a:buAutoNum type="arabicPeriod"/>
            </a:pPr>
            <a:r>
              <a:rPr b="1" i="0" lang="en-US" sz="1600" u="none" cap="none" strike="noStrike">
                <a:solidFill>
                  <a:srgbClr val="000000"/>
                </a:solidFill>
              </a:rPr>
              <a:t>NLP in Finance</a:t>
            </a:r>
            <a:endParaRPr b="1" i="0" sz="1600" u="none" cap="none" strike="noStrike">
              <a:solidFill>
                <a:srgbClr val="000000"/>
              </a:solidFill>
            </a:endParaRPr>
          </a:p>
          <a:p>
            <a:pPr indent="0" lvl="0" marL="342900" marR="0" rtl="0" algn="l">
              <a:lnSpc>
                <a:spcPct val="100000"/>
              </a:lnSpc>
              <a:spcBef>
                <a:spcPts val="0"/>
              </a:spcBef>
              <a:spcAft>
                <a:spcPts val="0"/>
              </a:spcAft>
              <a:buNone/>
            </a:pPr>
            <a:r>
              <a:t/>
            </a:r>
            <a:endParaRPr sz="1600"/>
          </a:p>
          <a:p>
            <a:pPr indent="-2984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Assess the sentiment of news for trading</a:t>
            </a:r>
            <a:endParaRPr sz="1600"/>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2984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Automatic report summarization and generation</a:t>
            </a:r>
            <a:endParaRPr sz="1600"/>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2984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Due diligence screening</a:t>
            </a:r>
            <a:endParaRPr sz="1600"/>
          </a:p>
          <a:p>
            <a:pPr indent="-196850" lvl="0" marL="28575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2.    </a:t>
            </a:r>
            <a:r>
              <a:rPr b="1" i="0" lang="en-US" sz="1600" u="none" cap="none" strike="noStrike">
                <a:solidFill>
                  <a:srgbClr val="000000"/>
                </a:solidFill>
              </a:rPr>
              <a:t>NLP in E-commerce</a:t>
            </a:r>
            <a:endParaRPr b="1" sz="1600"/>
          </a:p>
          <a:p>
            <a:pPr indent="0" lvl="0" marL="0" marR="0" rtl="0" algn="l">
              <a:lnSpc>
                <a:spcPct val="100000"/>
              </a:lnSpc>
              <a:spcBef>
                <a:spcPts val="0"/>
              </a:spcBef>
              <a:spcAft>
                <a:spcPts val="0"/>
              </a:spcAft>
              <a:buNone/>
            </a:pPr>
            <a:r>
              <a:t/>
            </a:r>
            <a:endParaRPr sz="1600"/>
          </a:p>
          <a:p>
            <a:pPr indent="-2984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a:t>
            </a:r>
            <a:r>
              <a:rPr b="0" i="0" lang="en-US" sz="1600" u="none" cap="none" strike="noStrike">
                <a:solidFill>
                  <a:srgbClr val="000000"/>
                </a:solidFill>
                <a:latin typeface="Arial"/>
                <a:ea typeface="Arial"/>
                <a:cs typeface="Arial"/>
                <a:sym typeface="Arial"/>
              </a:rPr>
              <a:t>Semantic Search</a:t>
            </a:r>
            <a:endParaRPr sz="1600"/>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298450" lvl="0" marL="285750" marR="0" rtl="0" algn="l">
              <a:lnSpc>
                <a:spcPct val="100000"/>
              </a:lnSpc>
              <a:spcBef>
                <a:spcPts val="0"/>
              </a:spcBef>
              <a:spcAft>
                <a:spcPts val="0"/>
              </a:spcAft>
              <a:buClr>
                <a:srgbClr val="000000"/>
              </a:buClr>
              <a:buSzPts val="1600"/>
              <a:buFont typeface="Arial"/>
              <a:buChar char="•"/>
            </a:pPr>
            <a:r>
              <a:rPr lang="en-US" sz="1600"/>
              <a:t> </a:t>
            </a:r>
            <a:r>
              <a:rPr b="0" i="0" lang="en-US" sz="1600" u="none" cap="none" strike="noStrike">
                <a:solidFill>
                  <a:srgbClr val="000000"/>
                </a:solidFill>
                <a:latin typeface="Arial"/>
                <a:ea typeface="Arial"/>
                <a:cs typeface="Arial"/>
                <a:sym typeface="Arial"/>
              </a:rPr>
              <a:t>Chatbot</a:t>
            </a:r>
            <a:endParaRPr sz="1600"/>
          </a:p>
          <a:p>
            <a:pPr indent="0" lvl="0" marL="0" marR="0" rtl="0" algn="l">
              <a:lnSpc>
                <a:spcPct val="100000"/>
              </a:lnSpc>
              <a:spcBef>
                <a:spcPts val="0"/>
              </a:spcBef>
              <a:spcAft>
                <a:spcPts val="0"/>
              </a:spcAft>
              <a:buClr>
                <a:srgbClr val="000000"/>
              </a:buClr>
              <a:buSzPts val="1400"/>
              <a:buFont typeface="Arial"/>
              <a:buNone/>
            </a:pPr>
            <a:r>
              <a:t/>
            </a:r>
            <a:endParaRPr sz="1600"/>
          </a:p>
          <a:p>
            <a:pPr indent="-2984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Name entity recognition</a:t>
            </a:r>
            <a:endParaRPr sz="1600"/>
          </a:p>
          <a:p>
            <a:pPr indent="0" lvl="0" marL="0" marR="0" rtl="0" algn="l">
              <a:lnSpc>
                <a:spcPct val="100000"/>
              </a:lnSpc>
              <a:spcBef>
                <a:spcPts val="0"/>
              </a:spcBef>
              <a:spcAft>
                <a:spcPts val="0"/>
              </a:spcAft>
              <a:buNone/>
            </a:pPr>
            <a:r>
              <a:t/>
            </a:r>
            <a:endParaRPr sz="1600"/>
          </a:p>
          <a:p>
            <a:pPr indent="-298450" lvl="0" marL="285750" marR="0" rtl="0" algn="l">
              <a:lnSpc>
                <a:spcPct val="100000"/>
              </a:lnSpc>
              <a:spcBef>
                <a:spcPts val="0"/>
              </a:spcBef>
              <a:spcAft>
                <a:spcPts val="0"/>
              </a:spcAft>
              <a:buClr>
                <a:srgbClr val="000000"/>
              </a:buClr>
              <a:buSzPts val="1600"/>
              <a:buFont typeface="Arial"/>
              <a:buChar char="•"/>
            </a:pPr>
            <a:r>
              <a:rPr lang="en-US" sz="1600"/>
              <a:t> Machine Translation </a:t>
            </a:r>
            <a:endParaRPr sz="1600"/>
          </a:p>
        </p:txBody>
      </p:sp>
      <p:sp>
        <p:nvSpPr>
          <p:cNvPr id="194" name="Google Shape;194;p38"/>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NLP in Industries</a:t>
            </a:r>
            <a:endParaRPr b="1" sz="3600">
              <a:latin typeface="PT Sans Narrow"/>
              <a:ea typeface="PT Sans Narrow"/>
              <a:cs typeface="PT Sans Narrow"/>
              <a:sym typeface="PT Sans Narro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9"/>
          <p:cNvSpPr txBox="1"/>
          <p:nvPr/>
        </p:nvSpPr>
        <p:spPr>
          <a:xfrm>
            <a:off x="271600" y="1101550"/>
            <a:ext cx="11977200" cy="5299800"/>
          </a:xfrm>
          <a:prstGeom prst="rect">
            <a:avLst/>
          </a:prstGeom>
          <a:noFill/>
          <a:ln>
            <a:noFill/>
          </a:ln>
        </p:spPr>
        <p:txBody>
          <a:bodyPr anchorCtr="0" anchor="t" bIns="45700" lIns="91425" spcFirstLastPara="1" rIns="91425" wrap="square" tIns="45700">
            <a:no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68300" lvl="0" marL="342900" marR="0" rtl="0" algn="l">
              <a:lnSpc>
                <a:spcPct val="100000"/>
              </a:lnSpc>
              <a:spcBef>
                <a:spcPts val="0"/>
              </a:spcBef>
              <a:spcAft>
                <a:spcPts val="0"/>
              </a:spcAft>
              <a:buClr>
                <a:srgbClr val="000000"/>
              </a:buClr>
              <a:buSzPts val="1800"/>
              <a:buFont typeface="Arial"/>
              <a:buAutoNum type="arabicPeriod"/>
            </a:pPr>
            <a:r>
              <a:rPr b="1" i="0" lang="en-US" sz="1800" u="none" cap="none" strike="noStrike">
                <a:solidFill>
                  <a:srgbClr val="000000"/>
                </a:solidFill>
              </a:rPr>
              <a:t>Ambiguity of Language</a:t>
            </a:r>
            <a:endParaRPr b="1" i="0" sz="1800" u="none" cap="none" strike="noStrike">
              <a:solidFill>
                <a:srgbClr val="000000"/>
              </a:solidFill>
            </a:endParaRPr>
          </a:p>
          <a:p>
            <a:pPr indent="0" lvl="0" marL="342900" marR="0" rtl="0" algn="l">
              <a:lnSpc>
                <a:spcPct val="100000"/>
              </a:lnSpc>
              <a:spcBef>
                <a:spcPts val="0"/>
              </a:spcBef>
              <a:spcAft>
                <a:spcPts val="0"/>
              </a:spcAft>
              <a:buNone/>
            </a:pPr>
            <a:r>
              <a:t/>
            </a:r>
            <a:endParaRPr sz="1600"/>
          </a:p>
          <a:p>
            <a:pPr indent="-2984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a:t>
            </a:r>
            <a:r>
              <a:rPr lang="en-US" sz="1600">
                <a:solidFill>
                  <a:srgbClr val="980000"/>
                </a:solidFill>
              </a:rPr>
              <a:t>Lexical </a:t>
            </a:r>
            <a:r>
              <a:rPr lang="en-US" sz="1600"/>
              <a:t>Ambiguity:                   bank</a:t>
            </a:r>
            <a:endParaRPr sz="1600"/>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2984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a:t>
            </a:r>
            <a:r>
              <a:rPr lang="en-US" sz="1600">
                <a:solidFill>
                  <a:srgbClr val="980000"/>
                </a:solidFill>
              </a:rPr>
              <a:t>Syntactic </a:t>
            </a:r>
            <a:r>
              <a:rPr lang="en-US" sz="1600"/>
              <a:t>Ambiguity:               I heard his cell phone </a:t>
            </a:r>
            <a:r>
              <a:rPr lang="en-US" sz="1600" u="sng"/>
              <a:t>in my office</a:t>
            </a:r>
            <a:endParaRPr sz="1600" u="sng"/>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2984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a:t>
            </a:r>
            <a:r>
              <a:rPr lang="en-US" sz="1600">
                <a:solidFill>
                  <a:srgbClr val="980000"/>
                </a:solidFill>
              </a:rPr>
              <a:t>Semantic </a:t>
            </a:r>
            <a:r>
              <a:rPr lang="en-US" sz="1600"/>
              <a:t>Ambiguity:</a:t>
            </a:r>
            <a:endParaRPr sz="1600"/>
          </a:p>
          <a:p>
            <a:pPr indent="-196850" lvl="0" marL="28575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2.    </a:t>
            </a:r>
            <a:r>
              <a:rPr b="1" i="0" lang="en-US" sz="1800" u="none" cap="none" strike="noStrike">
                <a:solidFill>
                  <a:srgbClr val="000000"/>
                </a:solidFill>
              </a:rPr>
              <a:t>Data Variation</a:t>
            </a:r>
            <a:endParaRPr b="1" sz="1800"/>
          </a:p>
          <a:p>
            <a:pPr indent="0" lvl="0" marL="0" marR="0" rtl="0" algn="l">
              <a:lnSpc>
                <a:spcPct val="100000"/>
              </a:lnSpc>
              <a:spcBef>
                <a:spcPts val="0"/>
              </a:spcBef>
              <a:spcAft>
                <a:spcPts val="0"/>
              </a:spcAft>
              <a:buNone/>
            </a:pPr>
            <a:r>
              <a:t/>
            </a:r>
            <a:endParaRPr sz="1600"/>
          </a:p>
          <a:p>
            <a:pPr indent="-2984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a:t>
            </a:r>
            <a:r>
              <a:rPr lang="en-US" sz="1600"/>
              <a:t>We have ImageNet, while we do not have such huge labelled volume text data</a:t>
            </a:r>
            <a:endParaRPr sz="1600"/>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3.    </a:t>
            </a:r>
            <a:r>
              <a:rPr b="1" i="0" lang="en-US" sz="1800" u="none" cap="none" strike="noStrike">
                <a:solidFill>
                  <a:srgbClr val="980000"/>
                </a:solidFill>
              </a:rPr>
              <a:t>Complexity </a:t>
            </a:r>
            <a:r>
              <a:rPr b="1" i="0" lang="en-US" sz="1800" u="none" cap="none" strike="noStrike">
                <a:solidFill>
                  <a:srgbClr val="000000"/>
                </a:solidFill>
              </a:rPr>
              <a:t>in representation, learning and using </a:t>
            </a:r>
            <a:r>
              <a:rPr b="1" i="0" lang="en-US" sz="1800" u="none" cap="none" strike="noStrike">
                <a:solidFill>
                  <a:srgbClr val="980000"/>
                </a:solidFill>
              </a:rPr>
              <a:t>linguistic/situational/word/visual</a:t>
            </a:r>
            <a:r>
              <a:rPr b="1" i="0" lang="en-US" sz="1800" u="none" cap="none" strike="noStrike">
                <a:solidFill>
                  <a:srgbClr val="000000"/>
                </a:solidFill>
              </a:rPr>
              <a:t> knowledge</a:t>
            </a:r>
            <a:endParaRPr b="1" sz="1800"/>
          </a:p>
          <a:p>
            <a:pPr indent="0" lvl="0" marL="0" marR="0" rtl="0" algn="l">
              <a:lnSpc>
                <a:spcPct val="100000"/>
              </a:lnSpc>
              <a:spcBef>
                <a:spcPts val="0"/>
              </a:spcBef>
              <a:spcAft>
                <a:spcPts val="0"/>
              </a:spcAft>
              <a:buNone/>
            </a:pPr>
            <a:r>
              <a:t/>
            </a:r>
            <a:endParaRPr/>
          </a:p>
        </p:txBody>
      </p:sp>
      <p:sp>
        <p:nvSpPr>
          <p:cNvPr id="200" name="Google Shape;200;p39"/>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NLP Is Very Challenging</a:t>
            </a:r>
            <a:endParaRPr b="1" sz="3600">
              <a:latin typeface="PT Sans Narrow"/>
              <a:ea typeface="PT Sans Narrow"/>
              <a:cs typeface="PT Sans Narrow"/>
              <a:sym typeface="PT Sans Narro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Google Shape;205;p40"/>
          <p:cNvPicPr preferRelativeResize="0"/>
          <p:nvPr/>
        </p:nvPicPr>
        <p:blipFill rotWithShape="1">
          <a:blip r:embed="rId3">
            <a:alphaModFix/>
          </a:blip>
          <a:srcRect b="0" l="0" r="0" t="0"/>
          <a:stretch/>
        </p:blipFill>
        <p:spPr>
          <a:xfrm>
            <a:off x="317502" y="1287671"/>
            <a:ext cx="4058684" cy="1800086"/>
          </a:xfrm>
          <a:prstGeom prst="rect">
            <a:avLst/>
          </a:prstGeom>
          <a:noFill/>
          <a:ln>
            <a:noFill/>
          </a:ln>
        </p:spPr>
      </p:pic>
      <p:pic>
        <p:nvPicPr>
          <p:cNvPr id="206" name="Google Shape;206;p40"/>
          <p:cNvPicPr preferRelativeResize="0"/>
          <p:nvPr/>
        </p:nvPicPr>
        <p:blipFill rotWithShape="1">
          <a:blip r:embed="rId4">
            <a:alphaModFix/>
          </a:blip>
          <a:srcRect b="0" l="0" r="0" t="0"/>
          <a:stretch/>
        </p:blipFill>
        <p:spPr>
          <a:xfrm>
            <a:off x="5155094" y="3087757"/>
            <a:ext cx="4292048" cy="2342268"/>
          </a:xfrm>
          <a:prstGeom prst="rect">
            <a:avLst/>
          </a:prstGeom>
          <a:noFill/>
          <a:ln>
            <a:noFill/>
          </a:ln>
        </p:spPr>
      </p:pic>
      <p:sp>
        <p:nvSpPr>
          <p:cNvPr id="207" name="Google Shape;207;p40"/>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Some Funny Machine Translation Examples</a:t>
            </a:r>
            <a:endParaRPr b="1" sz="3600">
              <a:latin typeface="PT Sans Narrow"/>
              <a:ea typeface="PT Sans Narrow"/>
              <a:cs typeface="PT Sans Narrow"/>
              <a:sym typeface="PT Sans Narro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41"/>
          <p:cNvSpPr txBox="1"/>
          <p:nvPr/>
        </p:nvSpPr>
        <p:spPr>
          <a:xfrm>
            <a:off x="271600" y="1074150"/>
            <a:ext cx="11863200" cy="5607300"/>
          </a:xfrm>
          <a:prstGeom prst="rect">
            <a:avLst/>
          </a:prstGeom>
          <a:noFill/>
          <a:ln>
            <a:noFill/>
          </a:ln>
        </p:spPr>
        <p:txBody>
          <a:bodyPr anchorCtr="0" anchor="t" bIns="45700" lIns="91425" spcFirstLastPara="1" rIns="91425" wrap="square" tIns="45700">
            <a:no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68300" lvl="0" marL="342900" marR="0" rtl="0" algn="l">
              <a:lnSpc>
                <a:spcPct val="100000"/>
              </a:lnSpc>
              <a:spcBef>
                <a:spcPts val="0"/>
              </a:spcBef>
              <a:spcAft>
                <a:spcPts val="0"/>
              </a:spcAft>
              <a:buClr>
                <a:srgbClr val="000000"/>
              </a:buClr>
              <a:buSzPts val="1800"/>
              <a:buFont typeface="Arial"/>
              <a:buAutoNum type="arabicPeriod"/>
            </a:pPr>
            <a:r>
              <a:rPr b="1" i="0" lang="en-US" sz="1800" u="none" cap="none" strike="noStrike">
                <a:solidFill>
                  <a:srgbClr val="000000"/>
                </a:solidFill>
              </a:rPr>
              <a:t>Machine Learning can be decomposed into three components:</a:t>
            </a:r>
            <a:endParaRPr b="1" sz="1800"/>
          </a:p>
          <a:p>
            <a:pPr indent="-2984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Representation (Model and Data Level)</a:t>
            </a:r>
            <a:endParaRPr sz="1600"/>
          </a:p>
          <a:p>
            <a:pPr indent="-196850" lvl="0" marL="28575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2984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Evaluation (Loss Function/ Target Function)</a:t>
            </a:r>
            <a:endParaRPr sz="1600"/>
          </a:p>
          <a:p>
            <a:pPr indent="-196850" lvl="0" marL="28575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2984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Optimization: How to search representation to obtain better evaluation</a:t>
            </a:r>
            <a:endParaRPr sz="1600"/>
          </a:p>
          <a:p>
            <a:pPr indent="-196850" lvl="0" marL="28575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rPr b="1" i="0" lang="en-US" sz="1600" u="none" cap="none" strike="noStrike">
                <a:solidFill>
                  <a:srgbClr val="000000"/>
                </a:solidFill>
              </a:rPr>
              <a:t>2.    </a:t>
            </a:r>
            <a:r>
              <a:rPr b="1" lang="en-US" sz="1800"/>
              <a:t>NLP</a:t>
            </a:r>
            <a:r>
              <a:rPr b="1" i="0" lang="en-US" sz="1800" u="none" cap="none" strike="noStrike">
                <a:solidFill>
                  <a:srgbClr val="000000"/>
                </a:solidFill>
              </a:rPr>
              <a:t> based on machine learning </a:t>
            </a:r>
            <a:r>
              <a:rPr b="1" lang="en-US" sz="1800"/>
              <a:t>do not require intensive human labor</a:t>
            </a:r>
            <a:endParaRPr b="1" sz="1800"/>
          </a:p>
        </p:txBody>
      </p:sp>
      <p:pic>
        <p:nvPicPr>
          <p:cNvPr id="213" name="Google Shape;213;p41"/>
          <p:cNvPicPr preferRelativeResize="0"/>
          <p:nvPr/>
        </p:nvPicPr>
        <p:blipFill rotWithShape="1">
          <a:blip r:embed="rId3">
            <a:alphaModFix/>
          </a:blip>
          <a:srcRect b="0" l="0" r="0" t="0"/>
          <a:stretch/>
        </p:blipFill>
        <p:spPr>
          <a:xfrm>
            <a:off x="7859101" y="1531925"/>
            <a:ext cx="3702775" cy="2201100"/>
          </a:xfrm>
          <a:prstGeom prst="rect">
            <a:avLst/>
          </a:prstGeom>
          <a:noFill/>
          <a:ln>
            <a:noFill/>
          </a:ln>
        </p:spPr>
      </p:pic>
      <p:pic>
        <p:nvPicPr>
          <p:cNvPr descr="Image result for stochastic gradient descent" id="214" name="Google Shape;214;p41"/>
          <p:cNvPicPr preferRelativeResize="0"/>
          <p:nvPr/>
        </p:nvPicPr>
        <p:blipFill rotWithShape="1">
          <a:blip r:embed="rId4">
            <a:alphaModFix/>
          </a:blip>
          <a:srcRect b="0" l="0" r="0" t="0"/>
          <a:stretch/>
        </p:blipFill>
        <p:spPr>
          <a:xfrm>
            <a:off x="2754775" y="4542250"/>
            <a:ext cx="2599400" cy="1407675"/>
          </a:xfrm>
          <a:prstGeom prst="rect">
            <a:avLst/>
          </a:prstGeom>
          <a:noFill/>
          <a:ln>
            <a:noFill/>
          </a:ln>
        </p:spPr>
      </p:pic>
      <p:sp>
        <p:nvSpPr>
          <p:cNvPr id="215" name="Google Shape;215;p41"/>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Machine Learning</a:t>
            </a:r>
            <a:endParaRPr b="1" sz="3600">
              <a:latin typeface="PT Sans Narrow"/>
              <a:ea typeface="PT Sans Narrow"/>
              <a:cs typeface="PT Sans Narrow"/>
              <a:sym typeface="PT Sans Narrow"/>
            </a:endParaRPr>
          </a:p>
        </p:txBody>
      </p:sp>
      <p:pic>
        <p:nvPicPr>
          <p:cNvPr descr="MSE = \frac{1}{n}\sum_{i=1}^n (Y_i - \hat{Y}_i)^2" id="216" name="Google Shape;216;p41" title="MathEquation,#000000"/>
          <p:cNvPicPr preferRelativeResize="0"/>
          <p:nvPr/>
        </p:nvPicPr>
        <p:blipFill>
          <a:blip r:embed="rId5">
            <a:alphaModFix/>
          </a:blip>
          <a:stretch>
            <a:fillRect/>
          </a:stretch>
        </p:blipFill>
        <p:spPr>
          <a:xfrm>
            <a:off x="1071125" y="3195049"/>
            <a:ext cx="4219226" cy="537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42"/>
          <p:cNvSpPr txBox="1"/>
          <p:nvPr/>
        </p:nvSpPr>
        <p:spPr>
          <a:xfrm>
            <a:off x="271600" y="1036900"/>
            <a:ext cx="11241900" cy="5765100"/>
          </a:xfrm>
          <a:prstGeom prst="rect">
            <a:avLst/>
          </a:prstGeom>
          <a:noFill/>
          <a:ln>
            <a:noFill/>
          </a:ln>
        </p:spPr>
        <p:txBody>
          <a:bodyPr anchorCtr="0" anchor="t" bIns="45700" lIns="91425" spcFirstLastPara="1" rIns="91425" wrap="square" tIns="45700">
            <a:no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AutoNum type="arabicPeriod"/>
            </a:pPr>
            <a:r>
              <a:rPr b="1" i="0" lang="en-US" sz="1800" u="none" cap="none" strike="noStrike">
                <a:solidFill>
                  <a:srgbClr val="000000"/>
                </a:solidFill>
              </a:rPr>
              <a:t>Given a task: how to classify these following shapes:</a:t>
            </a:r>
            <a:endParaRPr b="1" sz="1800"/>
          </a:p>
          <a:p>
            <a:pPr indent="-254000" lvl="0" marL="34290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b="1" sz="1800"/>
          </a:p>
          <a:p>
            <a:pPr indent="0" lvl="0" marL="0" marR="0" rtl="0" algn="l">
              <a:lnSpc>
                <a:spcPct val="100000"/>
              </a:lnSpc>
              <a:spcBef>
                <a:spcPts val="0"/>
              </a:spcBef>
              <a:spcAft>
                <a:spcPts val="0"/>
              </a:spcAft>
              <a:buNone/>
            </a:pPr>
            <a:r>
              <a:rPr b="1" i="0" lang="en-US" sz="1800" u="none" cap="none" strike="noStrike">
                <a:solidFill>
                  <a:srgbClr val="000000"/>
                </a:solidFill>
              </a:rPr>
              <a:t>2.    Our system should work as:</a:t>
            </a:r>
            <a:endParaRPr b="1" i="0" sz="1800" u="none" cap="none" strike="noStrike">
              <a:solidFill>
                <a:srgbClr val="000000"/>
              </a:solidFill>
            </a:endParaRPr>
          </a:p>
          <a:p>
            <a:pPr indent="-196850" lvl="0" marL="28575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2984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a:t>
            </a:r>
            <a:r>
              <a:rPr b="1" i="0" lang="en-US" sz="1600" u="none" cap="none" strike="noStrike">
                <a:solidFill>
                  <a:srgbClr val="000000"/>
                </a:solidFill>
              </a:rPr>
              <a:t>Input</a:t>
            </a:r>
            <a:r>
              <a:rPr b="0" i="0" lang="en-US" sz="1600" u="none" cap="none" strike="noStrike">
                <a:solidFill>
                  <a:srgbClr val="000000"/>
                </a:solidFill>
                <a:latin typeface="Arial"/>
                <a:ea typeface="Arial"/>
                <a:cs typeface="Arial"/>
                <a:sym typeface="Arial"/>
              </a:rPr>
              <a:t>: Image</a:t>
            </a:r>
            <a:endParaRPr b="0" i="0" sz="1600" u="none" cap="none" strike="noStrike">
              <a:solidFill>
                <a:srgbClr val="000000"/>
              </a:solidFill>
              <a:latin typeface="Arial"/>
              <a:ea typeface="Arial"/>
              <a:cs typeface="Arial"/>
              <a:sym typeface="Arial"/>
            </a:endParaRPr>
          </a:p>
          <a:p>
            <a:pPr indent="-298450" lvl="0" marL="285750" marR="0" rtl="0" algn="l">
              <a:lnSpc>
                <a:spcPct val="100000"/>
              </a:lnSpc>
              <a:spcBef>
                <a:spcPts val="0"/>
              </a:spcBef>
              <a:spcAft>
                <a:spcPts val="0"/>
              </a:spcAft>
              <a:buClr>
                <a:srgbClr val="000000"/>
              </a:buClr>
              <a:buSzPts val="1600"/>
              <a:buFont typeface="Arial"/>
              <a:buChar char="•"/>
            </a:pPr>
            <a:r>
              <a:rPr lang="en-US" sz="1600"/>
              <a:t> </a:t>
            </a:r>
            <a:r>
              <a:rPr b="1" i="0" lang="en-US" sz="1600" u="none" cap="none" strike="noStrike">
                <a:solidFill>
                  <a:srgbClr val="000000"/>
                </a:solidFill>
              </a:rPr>
              <a:t>Representation</a:t>
            </a:r>
            <a:r>
              <a:rPr b="0" i="0" lang="en-US" sz="1600" u="none" cap="none" strike="noStrike">
                <a:solidFill>
                  <a:srgbClr val="000000"/>
                </a:solidFill>
                <a:latin typeface="Arial"/>
                <a:ea typeface="Arial"/>
                <a:cs typeface="Arial"/>
                <a:sym typeface="Arial"/>
              </a:rPr>
              <a:t>: </a:t>
            </a:r>
            <a:r>
              <a:rPr lang="en-US" sz="1600"/>
              <a:t>N</a:t>
            </a:r>
            <a:r>
              <a:rPr b="0" i="0" lang="en-US" sz="1600" u="none" cap="none" strike="noStrike">
                <a:solidFill>
                  <a:srgbClr val="000000"/>
                </a:solidFill>
                <a:latin typeface="Arial"/>
                <a:ea typeface="Arial"/>
                <a:cs typeface="Arial"/>
                <a:sym typeface="Arial"/>
              </a:rPr>
              <a:t>umber of corners. </a:t>
            </a:r>
            <a:endParaRPr b="0" i="0" sz="1600" u="none" cap="none" strike="noStrike">
              <a:solidFill>
                <a:srgbClr val="000000"/>
              </a:solidFill>
              <a:latin typeface="Arial"/>
              <a:ea typeface="Arial"/>
              <a:cs typeface="Arial"/>
              <a:sym typeface="Arial"/>
            </a:endParaRPr>
          </a:p>
          <a:p>
            <a:pPr indent="-298450" lvl="0" marL="285750" marR="0" rtl="0" algn="l">
              <a:lnSpc>
                <a:spcPct val="100000"/>
              </a:lnSpc>
              <a:spcBef>
                <a:spcPts val="0"/>
              </a:spcBef>
              <a:spcAft>
                <a:spcPts val="0"/>
              </a:spcAft>
              <a:buClr>
                <a:srgbClr val="000000"/>
              </a:buClr>
              <a:buSzPts val="1600"/>
              <a:buFont typeface="Arial"/>
              <a:buChar char="•"/>
            </a:pPr>
            <a:r>
              <a:rPr lang="en-US" sz="1600"/>
              <a:t> </a:t>
            </a:r>
            <a:r>
              <a:rPr b="1" i="0" lang="en-US" sz="1600" u="none" cap="none" strike="noStrike">
                <a:solidFill>
                  <a:srgbClr val="000000"/>
                </a:solidFill>
              </a:rPr>
              <a:t>Model</a:t>
            </a:r>
            <a:r>
              <a:rPr b="0" i="0" lang="en-US" sz="1600" u="none" cap="none" strike="noStrike">
                <a:solidFill>
                  <a:srgbClr val="000000"/>
                </a:solidFill>
                <a:latin typeface="Arial"/>
                <a:ea typeface="Arial"/>
                <a:cs typeface="Arial"/>
                <a:sym typeface="Arial"/>
              </a:rPr>
              <a:t>:  Fed with representation and based on mathematical models or rules to make prediction</a:t>
            </a:r>
            <a:endParaRPr sz="1600"/>
          </a:p>
          <a:p>
            <a:pPr indent="0" lvl="0" marL="0" marR="0" rtl="0" algn="l">
              <a:lnSpc>
                <a:spcPct val="100000"/>
              </a:lnSpc>
              <a:spcBef>
                <a:spcPts val="0"/>
              </a:spcBef>
              <a:spcAft>
                <a:spcPts val="0"/>
              </a:spcAft>
              <a:buClr>
                <a:srgbClr val="000000"/>
              </a:buClr>
              <a:buSzPts val="1400"/>
              <a:buFont typeface="Arial"/>
              <a:buNone/>
            </a:pPr>
            <a:r>
              <a:t/>
            </a:r>
            <a:endParaRPr sz="1600"/>
          </a:p>
          <a:p>
            <a:pPr indent="0" lvl="0" marL="0" marR="0" rtl="0" algn="l">
              <a:lnSpc>
                <a:spcPct val="100000"/>
              </a:lnSpc>
              <a:spcBef>
                <a:spcPts val="0"/>
              </a:spcBef>
              <a:spcAft>
                <a:spcPts val="0"/>
              </a:spcAft>
              <a:buNone/>
            </a:pPr>
            <a:r>
              <a:t/>
            </a:r>
            <a:endParaRPr b="1" sz="1800"/>
          </a:p>
          <a:p>
            <a:pPr indent="0" lvl="0" marL="0" marR="0" rtl="0" algn="l">
              <a:lnSpc>
                <a:spcPct val="100000"/>
              </a:lnSpc>
              <a:spcBef>
                <a:spcPts val="0"/>
              </a:spcBef>
              <a:spcAft>
                <a:spcPts val="0"/>
              </a:spcAft>
              <a:buNone/>
            </a:pPr>
            <a:r>
              <a:rPr b="1" lang="en-US" sz="1800"/>
              <a:t>3. </a:t>
            </a:r>
            <a:r>
              <a:rPr b="1" i="0" lang="en-US" sz="1800" u="none" cap="none" strike="noStrike">
                <a:solidFill>
                  <a:srgbClr val="000000"/>
                </a:solidFill>
              </a:rPr>
              <a:t>Designing features is a complex process, which require a deep domain expertise. </a:t>
            </a:r>
            <a:endParaRPr b="1" i="0" sz="1800" u="none" cap="none" strike="noStrike">
              <a:solidFill>
                <a:srgbClr val="000000"/>
              </a:solidFill>
            </a:endParaRPr>
          </a:p>
          <a:p>
            <a:pPr indent="0" lvl="0" marL="88900" marR="0" rtl="0" algn="l">
              <a:lnSpc>
                <a:spcPct val="100000"/>
              </a:lnSpc>
              <a:spcBef>
                <a:spcPts val="0"/>
              </a:spcBef>
              <a:spcAft>
                <a:spcPts val="0"/>
              </a:spcAft>
              <a:buClr>
                <a:srgbClr val="000000"/>
              </a:buClr>
              <a:buSzPts val="1400"/>
              <a:buFont typeface="Arial"/>
              <a:buNone/>
            </a:pPr>
            <a:r>
              <a:t/>
            </a:r>
            <a:endParaRPr sz="1600"/>
          </a:p>
          <a:p>
            <a:pPr indent="0" lvl="0" marL="88900" marR="0" rtl="0" algn="l">
              <a:lnSpc>
                <a:spcPct val="100000"/>
              </a:lnSpc>
              <a:spcBef>
                <a:spcPts val="0"/>
              </a:spcBef>
              <a:spcAft>
                <a:spcPts val="0"/>
              </a:spcAft>
              <a:buClr>
                <a:srgbClr val="000000"/>
              </a:buClr>
              <a:buSzPts val="1400"/>
              <a:buFont typeface="Arial"/>
              <a:buNone/>
            </a:pPr>
            <a:r>
              <a:t/>
            </a:r>
            <a:endParaRPr sz="1600"/>
          </a:p>
          <a:p>
            <a:pPr indent="0" lvl="0" marL="0" marR="0" rtl="0" algn="l">
              <a:lnSpc>
                <a:spcPct val="100000"/>
              </a:lnSpc>
              <a:spcBef>
                <a:spcPts val="0"/>
              </a:spcBef>
              <a:spcAft>
                <a:spcPts val="0"/>
              </a:spcAft>
              <a:buNone/>
            </a:pPr>
            <a:r>
              <a:rPr b="1" lang="en-US" sz="1800"/>
              <a:t>4. </a:t>
            </a:r>
            <a:r>
              <a:rPr b="1" i="0" lang="en-US" sz="1800" u="none" cap="none" strike="noStrike">
                <a:solidFill>
                  <a:srgbClr val="000000"/>
                </a:solidFill>
              </a:rPr>
              <a:t>Deep learning is the method which tries to learn features by the model itself.</a:t>
            </a:r>
            <a:endParaRPr b="1" i="0" sz="1800" u="none" cap="none" strike="noStrike">
              <a:solidFill>
                <a:srgbClr val="000000"/>
              </a:solidFil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22" name="Google Shape;222;p42"/>
          <p:cNvPicPr preferRelativeResize="0"/>
          <p:nvPr/>
        </p:nvPicPr>
        <p:blipFill rotWithShape="1">
          <a:blip r:embed="rId3">
            <a:alphaModFix/>
          </a:blip>
          <a:srcRect b="0" l="0" r="0" t="0"/>
          <a:stretch/>
        </p:blipFill>
        <p:spPr>
          <a:xfrm>
            <a:off x="2490602" y="1625950"/>
            <a:ext cx="1770425" cy="1770425"/>
          </a:xfrm>
          <a:prstGeom prst="rect">
            <a:avLst/>
          </a:prstGeom>
          <a:noFill/>
          <a:ln>
            <a:noFill/>
          </a:ln>
        </p:spPr>
      </p:pic>
      <p:sp>
        <p:nvSpPr>
          <p:cNvPr id="223" name="Google Shape;223;p42"/>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Representation Learning</a:t>
            </a:r>
            <a:endParaRPr b="1" sz="3600">
              <a:latin typeface="PT Sans Narrow"/>
              <a:ea typeface="PT Sans Narrow"/>
              <a:cs typeface="PT Sans Narrow"/>
              <a:sym typeface="PT Sans Narro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descr="https://cdn-images-1.medium.com/max/2000/1*Z_DnCyKt18RM0aCCrFzaIQ.png" id="228" name="Google Shape;228;p43"/>
          <p:cNvPicPr preferRelativeResize="0"/>
          <p:nvPr/>
        </p:nvPicPr>
        <p:blipFill rotWithShape="1">
          <a:blip r:embed="rId3">
            <a:alphaModFix/>
          </a:blip>
          <a:srcRect b="2113" l="1437" r="1529" t="27887"/>
          <a:stretch/>
        </p:blipFill>
        <p:spPr>
          <a:xfrm>
            <a:off x="1336299" y="1806899"/>
            <a:ext cx="9519398" cy="3616526"/>
          </a:xfrm>
          <a:prstGeom prst="rect">
            <a:avLst/>
          </a:prstGeom>
          <a:noFill/>
          <a:ln>
            <a:noFill/>
          </a:ln>
        </p:spPr>
      </p:pic>
      <p:sp>
        <p:nvSpPr>
          <p:cNvPr id="229" name="Google Shape;229;p43"/>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Deep Learning Timeline</a:t>
            </a:r>
            <a:endParaRPr b="1" sz="3600">
              <a:latin typeface="PT Sans Narrow"/>
              <a:ea typeface="PT Sans Narrow"/>
              <a:cs typeface="PT Sans Narrow"/>
              <a:sym typeface="PT Sans Narro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44"/>
          <p:cNvSpPr txBox="1"/>
          <p:nvPr/>
        </p:nvSpPr>
        <p:spPr>
          <a:xfrm>
            <a:off x="0" y="1092775"/>
            <a:ext cx="8783100" cy="5548200"/>
          </a:xfrm>
          <a:prstGeom prst="rect">
            <a:avLst/>
          </a:prstGeom>
          <a:noFill/>
          <a:ln>
            <a:noFill/>
          </a:ln>
        </p:spPr>
        <p:txBody>
          <a:bodyPr anchorCtr="0" anchor="t" bIns="45700" lIns="91425" spcFirstLastPara="1" rIns="91425" wrap="square" tIns="45700">
            <a:no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AutoNum type="arabicPeriod"/>
            </a:pPr>
            <a:r>
              <a:rPr b="1" i="0" lang="en-US" sz="1800" u="none" cap="none" strike="noStrike">
                <a:solidFill>
                  <a:srgbClr val="000000"/>
                </a:solidFill>
              </a:rPr>
              <a:t>Deep learning is a subfield of machine learning</a:t>
            </a:r>
            <a:br>
              <a:rPr lang="en-US" sz="1600"/>
            </a:br>
            <a:endParaRPr sz="1600"/>
          </a:p>
          <a:p>
            <a:pPr indent="-330200" lvl="0" marL="457200" marR="0" rtl="0" algn="l">
              <a:lnSpc>
                <a:spcPct val="100000"/>
              </a:lnSpc>
              <a:spcBef>
                <a:spcPts val="0"/>
              </a:spcBef>
              <a:spcAft>
                <a:spcPts val="0"/>
              </a:spcAft>
              <a:buClr>
                <a:srgbClr val="000000"/>
              </a:buClr>
              <a:buSzPts val="1600"/>
              <a:buFont typeface="Arial"/>
              <a:buAutoNum type="arabicPeriod"/>
            </a:pPr>
            <a:r>
              <a:rPr b="1" lang="en-US" sz="1800">
                <a:solidFill>
                  <a:schemeClr val="dk1"/>
                </a:solidFill>
              </a:rPr>
              <a:t>Most machine learning methods work well because of high-quality feature engineering.</a:t>
            </a:r>
            <a:br>
              <a:rPr lang="en-US" sz="1600">
                <a:solidFill>
                  <a:schemeClr val="dk1"/>
                </a:solidFill>
              </a:rPr>
            </a:br>
            <a:br>
              <a:rPr lang="en-US" sz="1600">
                <a:solidFill>
                  <a:schemeClr val="dk1"/>
                </a:solidFill>
              </a:rPr>
            </a:br>
            <a:r>
              <a:rPr lang="en-US" sz="1600">
                <a:solidFill>
                  <a:schemeClr val="dk1"/>
                </a:solidFill>
              </a:rPr>
              <a:t>(1) SIFT or HOG features for images</a:t>
            </a:r>
            <a:endParaRPr sz="1600">
              <a:solidFill>
                <a:schemeClr val="dk1"/>
              </a:solidFill>
            </a:endParaRPr>
          </a:p>
          <a:p>
            <a:pPr indent="0" lvl="0" marL="0" rtl="0" algn="l">
              <a:spcBef>
                <a:spcPts val="0"/>
              </a:spcBef>
              <a:spcAft>
                <a:spcPts val="0"/>
              </a:spcAft>
              <a:buNone/>
            </a:pPr>
            <a:r>
              <a:rPr lang="en-US" sz="1600">
                <a:solidFill>
                  <a:schemeClr val="dk1"/>
                </a:solidFill>
              </a:rPr>
              <a:t>        (2) MFCC or LPC features for speech</a:t>
            </a:r>
            <a:endParaRPr sz="1600">
              <a:solidFill>
                <a:schemeClr val="dk1"/>
              </a:solidFill>
            </a:endParaRPr>
          </a:p>
          <a:p>
            <a:pPr indent="0" lvl="0" marL="0" rtl="0" algn="l">
              <a:spcBef>
                <a:spcPts val="0"/>
              </a:spcBef>
              <a:spcAft>
                <a:spcPts val="0"/>
              </a:spcAft>
              <a:buNone/>
            </a:pPr>
            <a:r>
              <a:rPr lang="en-US" sz="1600">
                <a:solidFill>
                  <a:schemeClr val="dk1"/>
                </a:solidFill>
              </a:rPr>
              <a:t>        (3) Features about words parts (suffix, capitalized) </a:t>
            </a:r>
            <a:br>
              <a:rPr lang="en-US" sz="1600">
                <a:solidFill>
                  <a:schemeClr val="dk1"/>
                </a:solidFill>
              </a:rPr>
            </a:br>
            <a:br>
              <a:rPr lang="en-US" sz="1600">
                <a:solidFill>
                  <a:schemeClr val="dk1"/>
                </a:solidFill>
              </a:rPr>
            </a:br>
            <a:br>
              <a:rPr lang="en-US" sz="1600">
                <a:solidFill>
                  <a:schemeClr val="dk1"/>
                </a:solidFill>
              </a:rPr>
            </a:br>
            <a:br>
              <a:rPr lang="en-US" sz="1600">
                <a:solidFill>
                  <a:schemeClr val="dk1"/>
                </a:solidFill>
              </a:rPr>
            </a:br>
            <a:br>
              <a:rPr lang="en-US" sz="1600">
                <a:solidFill>
                  <a:schemeClr val="dk1"/>
                </a:solidFill>
              </a:rPr>
            </a:br>
            <a:br>
              <a:rPr lang="en-US" sz="1600">
                <a:solidFill>
                  <a:schemeClr val="dk1"/>
                </a:solidFill>
              </a:rPr>
            </a:br>
            <a:br>
              <a:rPr lang="en-US" sz="1600">
                <a:solidFill>
                  <a:schemeClr val="dk1"/>
                </a:solidFill>
              </a:rPr>
            </a:br>
            <a:br>
              <a:rPr lang="en-US" sz="1600">
                <a:solidFill>
                  <a:schemeClr val="dk1"/>
                </a:solidFill>
              </a:rPr>
            </a:br>
            <a:br>
              <a:rPr lang="en-US" sz="1600">
                <a:solidFill>
                  <a:schemeClr val="dk1"/>
                </a:solidFill>
              </a:rPr>
            </a:br>
            <a:br>
              <a:rPr lang="en-US" sz="1600">
                <a:solidFill>
                  <a:schemeClr val="dk1"/>
                </a:solidFill>
              </a:rPr>
            </a:br>
            <a:endParaRPr sz="1600">
              <a:solidFill>
                <a:schemeClr val="dk1"/>
              </a:solidFill>
            </a:endParaRPr>
          </a:p>
          <a:p>
            <a:pPr indent="-342900" lvl="0" marL="457200" rtl="0" algn="l">
              <a:spcBef>
                <a:spcPts val="0"/>
              </a:spcBef>
              <a:spcAft>
                <a:spcPts val="0"/>
              </a:spcAft>
              <a:buClr>
                <a:schemeClr val="dk1"/>
              </a:buClr>
              <a:buSzPts val="1800"/>
              <a:buAutoNum type="arabicPeriod"/>
            </a:pPr>
            <a:r>
              <a:rPr b="1" lang="en-US" sz="1800">
                <a:solidFill>
                  <a:schemeClr val="dk1"/>
                </a:solidFill>
              </a:rPr>
              <a:t>Optimization in conventional machine learning only focus on model-level to improve evaluation.</a:t>
            </a:r>
            <a:endParaRPr b="1" sz="1800">
              <a:solidFill>
                <a:schemeClr val="dk1"/>
              </a:solidFill>
            </a:endParaRPr>
          </a:p>
          <a:p>
            <a:pPr indent="0" lvl="0" marL="457200" rtl="0" algn="l">
              <a:spcBef>
                <a:spcPts val="0"/>
              </a:spcBef>
              <a:spcAft>
                <a:spcPts val="0"/>
              </a:spcAft>
              <a:buNone/>
            </a:pPr>
            <a:r>
              <a:t/>
            </a:r>
            <a:endParaRPr sz="1600">
              <a:solidFill>
                <a:schemeClr val="dk1"/>
              </a:solidFill>
            </a:endParaRPr>
          </a:p>
          <a:p>
            <a:pPr indent="0" lvl="0" marL="0" marR="0" rtl="0" algn="l">
              <a:lnSpc>
                <a:spcPct val="100000"/>
              </a:lnSpc>
              <a:spcBef>
                <a:spcPts val="0"/>
              </a:spcBef>
              <a:spcAft>
                <a:spcPts val="0"/>
              </a:spcAft>
              <a:buNone/>
            </a:pPr>
            <a:r>
              <a:t/>
            </a:r>
            <a:endParaRPr sz="1600"/>
          </a:p>
          <a:p>
            <a:pPr indent="-196850" lvl="0" marL="28575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sz="1600"/>
          </a:p>
          <a:p>
            <a:pPr indent="0" lvl="0" marL="0" marR="0" rtl="0" algn="l">
              <a:lnSpc>
                <a:spcPct val="100000"/>
              </a:lnSpc>
              <a:spcBef>
                <a:spcPts val="0"/>
              </a:spcBef>
              <a:spcAft>
                <a:spcPts val="0"/>
              </a:spcAft>
              <a:buClr>
                <a:srgbClr val="000000"/>
              </a:buClr>
              <a:buSzPts val="1400"/>
              <a:buFont typeface="Arial"/>
              <a:buNone/>
            </a:pPr>
            <a:r>
              <a:t/>
            </a:r>
            <a:endParaRPr sz="1600"/>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35" name="Google Shape;235;p44"/>
          <p:cNvPicPr preferRelativeResize="0"/>
          <p:nvPr/>
        </p:nvPicPr>
        <p:blipFill rotWithShape="1">
          <a:blip r:embed="rId3">
            <a:alphaModFix/>
          </a:blip>
          <a:srcRect b="-2300" l="5430" r="-5430" t="2300"/>
          <a:stretch/>
        </p:blipFill>
        <p:spPr>
          <a:xfrm>
            <a:off x="2636847" y="3364118"/>
            <a:ext cx="3258005" cy="2429214"/>
          </a:xfrm>
          <a:prstGeom prst="rect">
            <a:avLst/>
          </a:prstGeom>
          <a:noFill/>
          <a:ln>
            <a:noFill/>
          </a:ln>
        </p:spPr>
      </p:pic>
      <p:pic>
        <p:nvPicPr>
          <p:cNvPr id="236" name="Google Shape;236;p44"/>
          <p:cNvPicPr preferRelativeResize="0"/>
          <p:nvPr/>
        </p:nvPicPr>
        <p:blipFill rotWithShape="1">
          <a:blip r:embed="rId4">
            <a:alphaModFix/>
          </a:blip>
          <a:srcRect b="0" l="0" r="0" t="0"/>
          <a:stretch/>
        </p:blipFill>
        <p:spPr>
          <a:xfrm>
            <a:off x="8641650" y="1940429"/>
            <a:ext cx="3550350" cy="3852884"/>
          </a:xfrm>
          <a:prstGeom prst="rect">
            <a:avLst/>
          </a:prstGeom>
          <a:noFill/>
          <a:ln>
            <a:noFill/>
          </a:ln>
        </p:spPr>
      </p:pic>
      <p:sp>
        <p:nvSpPr>
          <p:cNvPr id="237" name="Google Shape;237;p44"/>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Deep Learning</a:t>
            </a:r>
            <a:endParaRPr b="1" sz="3600">
              <a:latin typeface="PT Sans Narrow"/>
              <a:ea typeface="PT Sans Narrow"/>
              <a:cs typeface="PT Sans Narrow"/>
              <a:sym typeface="PT Sans Narro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7"/>
          <p:cNvSpPr txBox="1"/>
          <p:nvPr>
            <p:ph type="title"/>
          </p:nvPr>
        </p:nvSpPr>
        <p:spPr>
          <a:xfrm>
            <a:off x="235459" y="37031"/>
            <a:ext cx="6824400" cy="1281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F5722"/>
              </a:buClr>
              <a:buSzPts val="1400"/>
              <a:buFont typeface="Roboto"/>
              <a:buNone/>
            </a:pPr>
            <a:r>
              <a:rPr lang="en-US"/>
              <a:t>Dr. Zhao Rui</a:t>
            </a:r>
            <a:endParaRPr b="1" i="0" sz="3600" u="none" cap="none" strike="noStrike">
              <a:solidFill>
                <a:srgbClr val="333333"/>
              </a:solidFill>
              <a:highlight>
                <a:srgbClr val="FFFFFF"/>
              </a:highlight>
              <a:latin typeface="PT Sans Narrow"/>
              <a:ea typeface="PT Sans Narrow"/>
              <a:cs typeface="PT Sans Narrow"/>
              <a:sym typeface="PT Sans Narrow"/>
            </a:endParaRPr>
          </a:p>
        </p:txBody>
      </p:sp>
      <p:grpSp>
        <p:nvGrpSpPr>
          <p:cNvPr id="104" name="Google Shape;104;p27"/>
          <p:cNvGrpSpPr/>
          <p:nvPr/>
        </p:nvGrpSpPr>
        <p:grpSpPr>
          <a:xfrm>
            <a:off x="2490646" y="1892455"/>
            <a:ext cx="7084724" cy="1768787"/>
            <a:chOff x="0" y="1892587"/>
            <a:chExt cx="6440658" cy="893101"/>
          </a:xfrm>
        </p:grpSpPr>
        <p:sp>
          <p:nvSpPr>
            <p:cNvPr id="105" name="Google Shape;105;p27"/>
            <p:cNvSpPr/>
            <p:nvPr/>
          </p:nvSpPr>
          <p:spPr>
            <a:xfrm>
              <a:off x="5489058" y="1892587"/>
              <a:ext cx="951600" cy="8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6" name="Google Shape;106;p27"/>
            <p:cNvSpPr/>
            <p:nvPr/>
          </p:nvSpPr>
          <p:spPr>
            <a:xfrm>
              <a:off x="0" y="1892588"/>
              <a:ext cx="5964900" cy="893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07" name="Google Shape;107;p27"/>
          <p:cNvGrpSpPr/>
          <p:nvPr/>
        </p:nvGrpSpPr>
        <p:grpSpPr>
          <a:xfrm>
            <a:off x="2490647" y="3881591"/>
            <a:ext cx="4990927" cy="1124234"/>
            <a:chOff x="0" y="3556756"/>
            <a:chExt cx="4253027" cy="893100"/>
          </a:xfrm>
        </p:grpSpPr>
        <p:sp>
          <p:nvSpPr>
            <p:cNvPr id="108" name="Google Shape;108;p27"/>
            <p:cNvSpPr/>
            <p:nvPr/>
          </p:nvSpPr>
          <p:spPr>
            <a:xfrm>
              <a:off x="3347927" y="3556756"/>
              <a:ext cx="905100" cy="8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9" name="Google Shape;109;p27"/>
            <p:cNvSpPr/>
            <p:nvPr/>
          </p:nvSpPr>
          <p:spPr>
            <a:xfrm>
              <a:off x="0" y="3556756"/>
              <a:ext cx="3833100" cy="893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pic>
        <p:nvPicPr>
          <p:cNvPr descr="Image result for name icon" id="110" name="Google Shape;110;p27"/>
          <p:cNvPicPr preferRelativeResize="0"/>
          <p:nvPr/>
        </p:nvPicPr>
        <p:blipFill rotWithShape="1">
          <a:blip r:embed="rId3">
            <a:alphaModFix/>
          </a:blip>
          <a:srcRect b="0" l="0" r="0" t="0"/>
          <a:stretch/>
        </p:blipFill>
        <p:spPr>
          <a:xfrm>
            <a:off x="2588396" y="2373910"/>
            <a:ext cx="682199" cy="682199"/>
          </a:xfrm>
          <a:prstGeom prst="rect">
            <a:avLst/>
          </a:prstGeom>
          <a:noFill/>
          <a:ln>
            <a:noFill/>
          </a:ln>
        </p:spPr>
      </p:pic>
      <p:cxnSp>
        <p:nvCxnSpPr>
          <p:cNvPr id="111" name="Google Shape;111;p27"/>
          <p:cNvCxnSpPr/>
          <p:nvPr/>
        </p:nvCxnSpPr>
        <p:spPr>
          <a:xfrm>
            <a:off x="3319986" y="1945492"/>
            <a:ext cx="0" cy="704400"/>
          </a:xfrm>
          <a:prstGeom prst="straightConnector1">
            <a:avLst/>
          </a:prstGeom>
          <a:noFill/>
          <a:ln cap="flat" cmpd="sng" w="28575">
            <a:solidFill>
              <a:srgbClr val="FFFFFF"/>
            </a:solidFill>
            <a:prstDash val="solid"/>
            <a:miter lim="800000"/>
            <a:headEnd len="sm" w="sm" type="none"/>
            <a:tailEnd len="sm" w="sm" type="none"/>
          </a:ln>
        </p:spPr>
      </p:cxnSp>
      <p:cxnSp>
        <p:nvCxnSpPr>
          <p:cNvPr id="112" name="Google Shape;112;p27"/>
          <p:cNvCxnSpPr/>
          <p:nvPr/>
        </p:nvCxnSpPr>
        <p:spPr>
          <a:xfrm>
            <a:off x="3319986" y="2938123"/>
            <a:ext cx="0" cy="704400"/>
          </a:xfrm>
          <a:prstGeom prst="straightConnector1">
            <a:avLst/>
          </a:prstGeom>
          <a:noFill/>
          <a:ln cap="flat" cmpd="sng" w="28575">
            <a:solidFill>
              <a:srgbClr val="FFFFFF"/>
            </a:solidFill>
            <a:prstDash val="solid"/>
            <a:miter lim="800000"/>
            <a:headEnd len="sm" w="sm" type="none"/>
            <a:tailEnd len="sm" w="sm" type="none"/>
          </a:ln>
        </p:spPr>
      </p:cxnSp>
      <p:cxnSp>
        <p:nvCxnSpPr>
          <p:cNvPr id="113" name="Google Shape;113;p27"/>
          <p:cNvCxnSpPr/>
          <p:nvPr/>
        </p:nvCxnSpPr>
        <p:spPr>
          <a:xfrm>
            <a:off x="3319986" y="3955993"/>
            <a:ext cx="0" cy="704400"/>
          </a:xfrm>
          <a:prstGeom prst="straightConnector1">
            <a:avLst/>
          </a:prstGeom>
          <a:noFill/>
          <a:ln cap="flat" cmpd="sng" w="28575">
            <a:solidFill>
              <a:srgbClr val="FFFFFF"/>
            </a:solidFill>
            <a:prstDash val="solid"/>
            <a:miter lim="800000"/>
            <a:headEnd len="sm" w="sm" type="none"/>
            <a:tailEnd len="sm" w="sm" type="none"/>
          </a:ln>
        </p:spPr>
      </p:cxnSp>
      <p:sp>
        <p:nvSpPr>
          <p:cNvPr id="114" name="Google Shape;114;p27"/>
          <p:cNvSpPr txBox="1"/>
          <p:nvPr/>
        </p:nvSpPr>
        <p:spPr>
          <a:xfrm>
            <a:off x="3369396" y="2078050"/>
            <a:ext cx="4628700" cy="46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400">
                <a:solidFill>
                  <a:srgbClr val="FFFFFF"/>
                </a:solidFill>
                <a:latin typeface="Roboto"/>
                <a:ea typeface="Roboto"/>
                <a:cs typeface="Roboto"/>
                <a:sym typeface="Roboto"/>
              </a:rPr>
              <a:t>Quantitative Researcher</a:t>
            </a:r>
            <a:endParaRPr b="1" i="0" sz="24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None/>
            </a:pPr>
            <a:r>
              <a:t/>
            </a:r>
            <a:endParaRPr sz="1600">
              <a:solidFill>
                <a:srgbClr val="FFFFFF"/>
              </a:solidFill>
              <a:latin typeface="Roboto"/>
              <a:ea typeface="Roboto"/>
              <a:cs typeface="Roboto"/>
              <a:sym typeface="Roboto"/>
            </a:endParaRPr>
          </a:p>
          <a:p>
            <a:pPr indent="0" lvl="0" marL="0" marR="0" rtl="0" algn="l">
              <a:lnSpc>
                <a:spcPct val="100000"/>
              </a:lnSpc>
              <a:spcBef>
                <a:spcPts val="0"/>
              </a:spcBef>
              <a:spcAft>
                <a:spcPts val="0"/>
              </a:spcAft>
              <a:buNone/>
            </a:pPr>
            <a:r>
              <a:rPr lang="en-US" sz="1600">
                <a:solidFill>
                  <a:srgbClr val="FFFFFF"/>
                </a:solidFill>
                <a:latin typeface="Roboto"/>
                <a:ea typeface="Roboto"/>
                <a:cs typeface="Roboto"/>
                <a:sym typeface="Roboto"/>
              </a:rPr>
              <a:t>Adjunct Lecturer at NUS </a:t>
            </a:r>
            <a:endParaRPr sz="1600">
              <a:solidFill>
                <a:srgbClr val="FFFFFF"/>
              </a:solidFill>
              <a:latin typeface="Roboto"/>
              <a:ea typeface="Roboto"/>
              <a:cs typeface="Roboto"/>
              <a:sym typeface="Roboto"/>
            </a:endParaRPr>
          </a:p>
          <a:p>
            <a:pPr indent="0" lvl="0" marL="0" marR="0" rtl="0" algn="l">
              <a:lnSpc>
                <a:spcPct val="100000"/>
              </a:lnSpc>
              <a:spcBef>
                <a:spcPts val="0"/>
              </a:spcBef>
              <a:spcAft>
                <a:spcPts val="0"/>
              </a:spcAft>
              <a:buNone/>
            </a:pPr>
            <a:r>
              <a:rPr lang="en-US" sz="1600">
                <a:solidFill>
                  <a:srgbClr val="FFFFFF"/>
                </a:solidFill>
                <a:latin typeface="Roboto"/>
                <a:ea typeface="Roboto"/>
                <a:cs typeface="Roboto"/>
                <a:sym typeface="Roboto"/>
              </a:rPr>
              <a:t>Former Data Scientist at Shopee</a:t>
            </a:r>
            <a:endParaRPr sz="1600">
              <a:solidFill>
                <a:srgbClr val="FFFFFF"/>
              </a:solidFill>
              <a:latin typeface="Roboto"/>
              <a:ea typeface="Roboto"/>
              <a:cs typeface="Roboto"/>
              <a:sym typeface="Roboto"/>
            </a:endParaRPr>
          </a:p>
          <a:p>
            <a:pPr indent="0" lvl="0" marL="0" marR="0" rtl="0" algn="l">
              <a:lnSpc>
                <a:spcPct val="100000"/>
              </a:lnSpc>
              <a:spcBef>
                <a:spcPts val="0"/>
              </a:spcBef>
              <a:spcAft>
                <a:spcPts val="0"/>
              </a:spcAft>
              <a:buNone/>
            </a:pPr>
            <a:r>
              <a:t/>
            </a:r>
            <a:endParaRPr b="0" i="0" sz="1800" u="none" cap="none" strike="noStrike">
              <a:solidFill>
                <a:srgbClr val="FFFFFF"/>
              </a:solidFill>
              <a:latin typeface="Roboto"/>
              <a:ea typeface="Roboto"/>
              <a:cs typeface="Roboto"/>
              <a:sym typeface="Roboto"/>
            </a:endParaRPr>
          </a:p>
        </p:txBody>
      </p:sp>
      <p:sp>
        <p:nvSpPr>
          <p:cNvPr id="115" name="Google Shape;115;p27"/>
          <p:cNvSpPr txBox="1"/>
          <p:nvPr/>
        </p:nvSpPr>
        <p:spPr>
          <a:xfrm>
            <a:off x="3369396" y="3854100"/>
            <a:ext cx="39726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800" u="none" cap="none" strike="noStrike">
                <a:solidFill>
                  <a:srgbClr val="FFFFFF"/>
                </a:solidFill>
                <a:latin typeface="Roboto"/>
                <a:ea typeface="Roboto"/>
                <a:cs typeface="Roboto"/>
                <a:sym typeface="Roboto"/>
              </a:rPr>
              <a:t>Education</a:t>
            </a:r>
            <a:endParaRPr b="0" i="0" sz="14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None/>
            </a:pPr>
            <a:r>
              <a:rPr b="0" i="0" lang="en-US" sz="1400" u="none" cap="none" strike="noStrike">
                <a:solidFill>
                  <a:srgbClr val="FFFFFF"/>
                </a:solidFill>
                <a:latin typeface="Roboto"/>
                <a:ea typeface="Roboto"/>
                <a:cs typeface="Roboto"/>
                <a:sym typeface="Roboto"/>
              </a:rPr>
              <a:t>Ph.D  </a:t>
            </a:r>
            <a:r>
              <a:rPr lang="en-US">
                <a:solidFill>
                  <a:srgbClr val="FFFFFF"/>
                </a:solidFill>
                <a:latin typeface="Roboto"/>
                <a:ea typeface="Roboto"/>
                <a:cs typeface="Roboto"/>
                <a:sym typeface="Roboto"/>
              </a:rPr>
              <a:t>EEE NTU 2017</a:t>
            </a:r>
            <a:endParaRPr b="0" i="0" sz="14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None/>
            </a:pPr>
            <a:r>
              <a:rPr b="0" i="0" lang="en-US" sz="1400" u="none" cap="none" strike="noStrike">
                <a:solidFill>
                  <a:srgbClr val="FFFFFF"/>
                </a:solidFill>
                <a:latin typeface="Roboto"/>
                <a:ea typeface="Roboto"/>
                <a:cs typeface="Roboto"/>
                <a:sym typeface="Roboto"/>
              </a:rPr>
              <a:t>B. </a:t>
            </a:r>
            <a:r>
              <a:rPr lang="en-US">
                <a:solidFill>
                  <a:srgbClr val="FFFFFF"/>
                </a:solidFill>
                <a:latin typeface="Roboto"/>
                <a:ea typeface="Roboto"/>
                <a:cs typeface="Roboto"/>
                <a:sym typeface="Roboto"/>
              </a:rPr>
              <a:t>S   EE Southeast University</a:t>
            </a:r>
            <a:endParaRPr b="0" i="0" sz="1400" u="none" cap="none" strike="noStrike">
              <a:solidFill>
                <a:srgbClr val="FFFFFF"/>
              </a:solidFill>
              <a:latin typeface="Roboto"/>
              <a:ea typeface="Roboto"/>
              <a:cs typeface="Roboto"/>
              <a:sym typeface="Roboto"/>
            </a:endParaRPr>
          </a:p>
        </p:txBody>
      </p:sp>
      <p:pic>
        <p:nvPicPr>
          <p:cNvPr descr="mortarboard.png" id="116" name="Google Shape;116;p27"/>
          <p:cNvPicPr preferRelativeResize="0"/>
          <p:nvPr/>
        </p:nvPicPr>
        <p:blipFill rotWithShape="1">
          <a:blip r:embed="rId4">
            <a:alphaModFix/>
          </a:blip>
          <a:srcRect b="0" l="0" r="0" t="0"/>
          <a:stretch/>
        </p:blipFill>
        <p:spPr>
          <a:xfrm>
            <a:off x="2588398" y="4028977"/>
            <a:ext cx="682200" cy="682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5"/>
          <p:cNvSpPr txBox="1"/>
          <p:nvPr/>
        </p:nvSpPr>
        <p:spPr>
          <a:xfrm>
            <a:off x="271600" y="1120725"/>
            <a:ext cx="10071000" cy="2623500"/>
          </a:xfrm>
          <a:prstGeom prst="rect">
            <a:avLst/>
          </a:prstGeom>
          <a:noFill/>
          <a:ln>
            <a:noFill/>
          </a:ln>
        </p:spPr>
        <p:txBody>
          <a:bodyPr anchorCtr="0" anchor="t" bIns="45700" lIns="91425" spcFirstLastPara="1" rIns="91425" wrap="square" tIns="45700">
            <a:no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800" u="none" cap="none" strike="noStrike">
                <a:solidFill>
                  <a:srgbClr val="000000"/>
                </a:solidFill>
              </a:rPr>
              <a:t>DL focus on representation learning instead of feature engineering</a:t>
            </a:r>
            <a:endParaRPr b="1" sz="1800"/>
          </a:p>
          <a:p>
            <a:pPr indent="0" lvl="0" marL="342900" marR="0" rtl="0" algn="l">
              <a:lnSpc>
                <a:spcPct val="100000"/>
              </a:lnSpc>
              <a:spcBef>
                <a:spcPts val="0"/>
              </a:spcBef>
              <a:spcAft>
                <a:spcPts val="0"/>
              </a:spcAft>
              <a:buNone/>
            </a:pPr>
            <a:r>
              <a:t/>
            </a:r>
            <a:endParaRPr sz="1600"/>
          </a:p>
          <a:p>
            <a:pPr indent="-2984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Representation learning attempts to </a:t>
            </a:r>
            <a:r>
              <a:rPr b="0" i="0" lang="en-US" sz="1600" u="none" cap="none" strike="noStrike">
                <a:solidFill>
                  <a:srgbClr val="980000"/>
                </a:solidFill>
                <a:latin typeface="Arial"/>
                <a:ea typeface="Arial"/>
                <a:cs typeface="Arial"/>
                <a:sym typeface="Arial"/>
              </a:rPr>
              <a:t>automatically </a:t>
            </a:r>
            <a:r>
              <a:rPr b="0" i="0" lang="en-US" sz="1600" u="none" cap="none" strike="noStrike">
                <a:solidFill>
                  <a:srgbClr val="000000"/>
                </a:solidFill>
                <a:latin typeface="Arial"/>
                <a:ea typeface="Arial"/>
                <a:cs typeface="Arial"/>
                <a:sym typeface="Arial"/>
              </a:rPr>
              <a:t>learn good features or representation</a:t>
            </a:r>
            <a:r>
              <a:rPr lang="en-US" sz="1600"/>
              <a:t>;</a:t>
            </a:r>
            <a:endParaRPr sz="1600"/>
          </a:p>
          <a:p>
            <a:pPr indent="0" lvl="0" marL="285750" marR="0" rtl="0" algn="l">
              <a:lnSpc>
                <a:spcPct val="100000"/>
              </a:lnSpc>
              <a:spcBef>
                <a:spcPts val="0"/>
              </a:spcBef>
              <a:spcAft>
                <a:spcPts val="0"/>
              </a:spcAft>
              <a:buNone/>
            </a:pPr>
            <a:r>
              <a:t/>
            </a:r>
            <a:endParaRPr sz="1600"/>
          </a:p>
          <a:p>
            <a:pPr indent="-2984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It will learn </a:t>
            </a:r>
            <a:r>
              <a:rPr b="0" i="0" lang="en-US" sz="1600" u="none" cap="none" strike="noStrike">
                <a:solidFill>
                  <a:srgbClr val="980000"/>
                </a:solidFill>
                <a:latin typeface="Arial"/>
                <a:ea typeface="Arial"/>
                <a:cs typeface="Arial"/>
                <a:sym typeface="Arial"/>
              </a:rPr>
              <a:t>multiple </a:t>
            </a:r>
            <a:r>
              <a:rPr b="0" i="0" lang="en-US" sz="1600" u="none" cap="none" strike="noStrike">
                <a:solidFill>
                  <a:srgbClr val="000000"/>
                </a:solidFill>
                <a:latin typeface="Arial"/>
                <a:ea typeface="Arial"/>
                <a:cs typeface="Arial"/>
                <a:sym typeface="Arial"/>
              </a:rPr>
              <a:t>levels of representation;</a:t>
            </a:r>
            <a:endParaRPr b="0" i="0" sz="1600" u="none" cap="none" strike="noStrike">
              <a:solidFill>
                <a:srgbClr val="000000"/>
              </a:solidFill>
              <a:latin typeface="Arial"/>
              <a:ea typeface="Arial"/>
              <a:cs typeface="Arial"/>
              <a:sym typeface="Arial"/>
            </a:endParaRPr>
          </a:p>
          <a:p>
            <a:pPr indent="0" lvl="0" marL="285750" marR="0" rtl="0" algn="l">
              <a:lnSpc>
                <a:spcPct val="100000"/>
              </a:lnSpc>
              <a:spcBef>
                <a:spcPts val="0"/>
              </a:spcBef>
              <a:spcAft>
                <a:spcPts val="0"/>
              </a:spcAft>
              <a:buNone/>
            </a:pPr>
            <a:r>
              <a:t/>
            </a:r>
            <a:endParaRPr sz="1600"/>
          </a:p>
          <a:p>
            <a:pPr indent="-2984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From “</a:t>
            </a:r>
            <a:r>
              <a:rPr b="0" i="0" lang="en-US" sz="1600" u="none" cap="none" strike="noStrike">
                <a:solidFill>
                  <a:srgbClr val="980000"/>
                </a:solidFill>
                <a:latin typeface="Arial"/>
                <a:ea typeface="Arial"/>
                <a:cs typeface="Arial"/>
                <a:sym typeface="Arial"/>
              </a:rPr>
              <a:t>raw</a:t>
            </a:r>
            <a:r>
              <a:rPr b="0" i="0" lang="en-US" sz="1600" u="none" cap="none" strike="noStrike">
                <a:solidFill>
                  <a:srgbClr val="000000"/>
                </a:solidFill>
                <a:latin typeface="Arial"/>
                <a:ea typeface="Arial"/>
                <a:cs typeface="Arial"/>
                <a:sym typeface="Arial"/>
              </a:rPr>
              <a:t>” inputs x;</a:t>
            </a:r>
            <a:endParaRPr b="0" i="0" sz="1600" u="none" cap="none" strike="noStrike">
              <a:solidFill>
                <a:srgbClr val="000000"/>
              </a:solidFill>
              <a:latin typeface="Arial"/>
              <a:ea typeface="Arial"/>
              <a:cs typeface="Arial"/>
              <a:sym typeface="Arial"/>
            </a:endParaRPr>
          </a:p>
          <a:p>
            <a:pPr indent="0" lvl="0" marL="285750" marR="0" rtl="0" algn="l">
              <a:lnSpc>
                <a:spcPct val="100000"/>
              </a:lnSpc>
              <a:spcBef>
                <a:spcPts val="0"/>
              </a:spcBef>
              <a:spcAft>
                <a:spcPts val="0"/>
              </a:spcAft>
              <a:buNone/>
            </a:pPr>
            <a:r>
              <a:t/>
            </a:r>
            <a:endParaRPr sz="1600"/>
          </a:p>
          <a:p>
            <a:pPr indent="-2984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Neural networks are the currently successful method for deep learning</a:t>
            </a:r>
            <a:endParaRPr b="0" i="0" sz="16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mage result for deep learning" id="243" name="Google Shape;243;p45"/>
          <p:cNvPicPr preferRelativeResize="0"/>
          <p:nvPr/>
        </p:nvPicPr>
        <p:blipFill rotWithShape="1">
          <a:blip r:embed="rId3">
            <a:alphaModFix/>
          </a:blip>
          <a:srcRect b="0" l="0" r="0" t="0"/>
          <a:stretch/>
        </p:blipFill>
        <p:spPr>
          <a:xfrm>
            <a:off x="2316249" y="4010021"/>
            <a:ext cx="6572250" cy="2466975"/>
          </a:xfrm>
          <a:prstGeom prst="rect">
            <a:avLst/>
          </a:prstGeom>
          <a:noFill/>
          <a:ln>
            <a:noFill/>
          </a:ln>
        </p:spPr>
      </p:pic>
      <p:sp>
        <p:nvSpPr>
          <p:cNvPr id="244" name="Google Shape;244;p45"/>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What is Deep Learning?</a:t>
            </a:r>
            <a:endParaRPr b="1" sz="3600">
              <a:latin typeface="PT Sans Narrow"/>
              <a:ea typeface="PT Sans Narrow"/>
              <a:cs typeface="PT Sans Narrow"/>
              <a:sym typeface="PT Sans Narro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6"/>
          <p:cNvSpPr txBox="1"/>
          <p:nvPr/>
        </p:nvSpPr>
        <p:spPr>
          <a:xfrm>
            <a:off x="271600" y="1241775"/>
            <a:ext cx="6107700" cy="267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800" u="none" cap="none" strike="noStrike">
                <a:solidFill>
                  <a:srgbClr val="000000"/>
                </a:solidFill>
              </a:rPr>
              <a:t>Representation Learning </a:t>
            </a:r>
            <a:endParaRPr b="1" i="0" sz="1800" u="none" cap="none" strike="noStrike">
              <a:solidFill>
                <a:srgbClr val="000000"/>
              </a:solidFill>
            </a:endParaRPr>
          </a:p>
          <a:p>
            <a:pPr indent="0" lvl="0" marL="342900" marR="0" rtl="0" algn="l">
              <a:lnSpc>
                <a:spcPct val="100000"/>
              </a:lnSpc>
              <a:spcBef>
                <a:spcPts val="0"/>
              </a:spcBef>
              <a:spcAft>
                <a:spcPts val="0"/>
              </a:spcAft>
              <a:buNone/>
            </a:pPr>
            <a:r>
              <a:t/>
            </a:r>
            <a:endParaRPr sz="1600"/>
          </a:p>
          <a:p>
            <a:pPr indent="0" lvl="0" marL="342900" marR="0" rtl="0" algn="l">
              <a:lnSpc>
                <a:spcPct val="100000"/>
              </a:lnSpc>
              <a:spcBef>
                <a:spcPts val="0"/>
              </a:spcBef>
              <a:spcAft>
                <a:spcPts val="0"/>
              </a:spcAft>
              <a:buNone/>
            </a:pPr>
            <a:r>
              <a:t/>
            </a:r>
            <a:endParaRPr sz="1600"/>
          </a:p>
          <a:p>
            <a:pPr indent="-2984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Deep architectures can be representationally efficient</a:t>
            </a:r>
            <a:endParaRPr b="0" i="0" sz="1600" u="none" cap="none" strike="noStrike">
              <a:solidFill>
                <a:srgbClr val="000000"/>
              </a:solidFill>
              <a:latin typeface="Arial"/>
              <a:ea typeface="Arial"/>
              <a:cs typeface="Arial"/>
              <a:sym typeface="Arial"/>
            </a:endParaRPr>
          </a:p>
          <a:p>
            <a:pPr indent="0" lvl="0" marL="285750" marR="0" rtl="0" algn="l">
              <a:lnSpc>
                <a:spcPct val="100000"/>
              </a:lnSpc>
              <a:spcBef>
                <a:spcPts val="0"/>
              </a:spcBef>
              <a:spcAft>
                <a:spcPts val="0"/>
              </a:spcAft>
              <a:buNone/>
            </a:pPr>
            <a:r>
              <a:t/>
            </a:r>
            <a:endParaRPr sz="1600"/>
          </a:p>
          <a:p>
            <a:pPr indent="-2984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Natural progression from low to high level structures</a:t>
            </a:r>
            <a:endParaRPr sz="1600"/>
          </a:p>
          <a:p>
            <a:pPr indent="0" lvl="0" marL="285750" marR="0" rtl="0" algn="l">
              <a:lnSpc>
                <a:spcPct val="100000"/>
              </a:lnSpc>
              <a:spcBef>
                <a:spcPts val="0"/>
              </a:spcBef>
              <a:spcAft>
                <a:spcPts val="0"/>
              </a:spcAft>
              <a:buNone/>
            </a:pPr>
            <a:r>
              <a:t/>
            </a:r>
            <a:endParaRPr sz="1600"/>
          </a:p>
          <a:p>
            <a:pPr indent="-2984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Can share the lower-level representations for multiple tasks. </a:t>
            </a:r>
            <a:endParaRPr b="0" i="0" sz="16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0" name="Google Shape;250;p46"/>
          <p:cNvPicPr preferRelativeResize="0"/>
          <p:nvPr/>
        </p:nvPicPr>
        <p:blipFill rotWithShape="1">
          <a:blip r:embed="rId3">
            <a:alphaModFix/>
          </a:blip>
          <a:srcRect b="0" l="0" r="0" t="0"/>
          <a:stretch/>
        </p:blipFill>
        <p:spPr>
          <a:xfrm>
            <a:off x="6528628" y="1092775"/>
            <a:ext cx="4356100" cy="5003800"/>
          </a:xfrm>
          <a:prstGeom prst="rect">
            <a:avLst/>
          </a:prstGeom>
          <a:noFill/>
          <a:ln>
            <a:noFill/>
          </a:ln>
        </p:spPr>
      </p:pic>
      <p:sp>
        <p:nvSpPr>
          <p:cNvPr id="251" name="Google Shape;251;p46"/>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Learning Feature Hierarchy In Deep Learning</a:t>
            </a:r>
            <a:endParaRPr b="1" sz="3600">
              <a:latin typeface="PT Sans Narrow"/>
              <a:ea typeface="PT Sans Narrow"/>
              <a:cs typeface="PT Sans Narrow"/>
              <a:sym typeface="PT Sans Narro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7"/>
          <p:cNvSpPr txBox="1"/>
          <p:nvPr/>
        </p:nvSpPr>
        <p:spPr>
          <a:xfrm>
            <a:off x="271600" y="1120725"/>
            <a:ext cx="9828600" cy="2926200"/>
          </a:xfrm>
          <a:prstGeom prst="rect">
            <a:avLst/>
          </a:prstGeom>
          <a:noFill/>
          <a:ln>
            <a:noFill/>
          </a:ln>
        </p:spPr>
        <p:txBody>
          <a:bodyPr anchorCtr="0" anchor="t" bIns="45700" lIns="91425" spcFirstLastPara="1" rIns="91425" wrap="square" tIns="45700">
            <a:no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55600" lvl="0" marL="342900" marR="0" rtl="0" algn="l">
              <a:lnSpc>
                <a:spcPct val="100000"/>
              </a:lnSpc>
              <a:spcBef>
                <a:spcPts val="0"/>
              </a:spcBef>
              <a:spcAft>
                <a:spcPts val="0"/>
              </a:spcAft>
              <a:buClr>
                <a:srgbClr val="000000"/>
              </a:buClr>
              <a:buSzPts val="1600"/>
              <a:buFont typeface="Arial"/>
              <a:buAutoNum type="arabicPeriod"/>
            </a:pPr>
            <a:r>
              <a:rPr b="1" i="0" lang="en-US" sz="1800" u="none" cap="none" strike="noStrike">
                <a:solidFill>
                  <a:srgbClr val="000000"/>
                </a:solidFill>
              </a:rPr>
              <a:t>Deep Learning are well suitable for </a:t>
            </a:r>
            <a:r>
              <a:rPr b="1" i="0" lang="en-US" sz="1800" u="none" cap="none" strike="noStrike">
                <a:solidFill>
                  <a:srgbClr val="980000"/>
                </a:solidFill>
              </a:rPr>
              <a:t>high-dimensional </a:t>
            </a:r>
            <a:r>
              <a:rPr b="1" i="0" lang="en-US" sz="1800" u="none" cap="none" strike="noStrike">
                <a:solidFill>
                  <a:srgbClr val="000000"/>
                </a:solidFill>
              </a:rPr>
              <a:t>and </a:t>
            </a:r>
            <a:r>
              <a:rPr b="1" i="0" lang="en-US" sz="1800" u="none" cap="none" strike="noStrike">
                <a:solidFill>
                  <a:srgbClr val="980000"/>
                </a:solidFill>
              </a:rPr>
              <a:t>unstructured </a:t>
            </a:r>
            <a:r>
              <a:rPr b="1" i="0" lang="en-US" sz="1800" u="none" cap="none" strike="noStrike">
                <a:solidFill>
                  <a:srgbClr val="000000"/>
                </a:solidFill>
              </a:rPr>
              <a:t>data</a:t>
            </a:r>
            <a:r>
              <a:rPr b="1" i="0" lang="en-US" sz="1600" u="none" cap="none" strike="noStrike">
                <a:solidFill>
                  <a:srgbClr val="000000"/>
                </a:solidFill>
              </a:rPr>
              <a:t> </a:t>
            </a:r>
            <a:endParaRPr b="1" sz="1600"/>
          </a:p>
          <a:p>
            <a:pPr indent="0" lvl="0" marL="342900" marR="0" rtl="0" algn="l">
              <a:lnSpc>
                <a:spcPct val="100000"/>
              </a:lnSpc>
              <a:spcBef>
                <a:spcPts val="0"/>
              </a:spcBef>
              <a:spcAft>
                <a:spcPts val="0"/>
              </a:spcAft>
              <a:buNone/>
            </a:pPr>
            <a:r>
              <a:t/>
            </a:r>
            <a:endParaRPr sz="1600"/>
          </a:p>
          <a:p>
            <a:pPr indent="0" lvl="0" marL="342900" marR="0" rtl="0" algn="l">
              <a:lnSpc>
                <a:spcPct val="100000"/>
              </a:lnSpc>
              <a:spcBef>
                <a:spcPts val="0"/>
              </a:spcBef>
              <a:spcAft>
                <a:spcPts val="0"/>
              </a:spcAft>
              <a:buNone/>
            </a:pPr>
            <a:r>
              <a:rPr lang="en-US" sz="1600"/>
              <a:t>Examples: </a:t>
            </a:r>
            <a:r>
              <a:rPr b="0" i="0" lang="en-US" sz="1600" u="none" cap="none" strike="noStrike">
                <a:solidFill>
                  <a:srgbClr val="000000"/>
                </a:solidFill>
                <a:latin typeface="Arial"/>
                <a:ea typeface="Arial"/>
                <a:cs typeface="Arial"/>
                <a:sym typeface="Arial"/>
              </a:rPr>
              <a:t>images, </a:t>
            </a:r>
            <a:r>
              <a:rPr lang="en-US" sz="1600"/>
              <a:t>videos</a:t>
            </a:r>
            <a:r>
              <a:rPr b="0" i="0" lang="en-US" sz="1600" u="none" cap="none" strike="noStrike">
                <a:solidFill>
                  <a:srgbClr val="000000"/>
                </a:solidFill>
                <a:latin typeface="Arial"/>
                <a:ea typeface="Arial"/>
                <a:cs typeface="Arial"/>
                <a:sym typeface="Arial"/>
              </a:rPr>
              <a:t>, speech and text.</a:t>
            </a:r>
            <a:endParaRPr sz="1600"/>
          </a:p>
          <a:p>
            <a:pPr indent="0" lvl="0" marL="0" marR="0" rtl="0" algn="l">
              <a:lnSpc>
                <a:spcPct val="100000"/>
              </a:lnSpc>
              <a:spcBef>
                <a:spcPts val="0"/>
              </a:spcBef>
              <a:spcAft>
                <a:spcPts val="0"/>
              </a:spcAft>
              <a:buClr>
                <a:srgbClr val="000000"/>
              </a:buClr>
              <a:buSzPts val="1400"/>
              <a:buFont typeface="Arial"/>
              <a:buNone/>
            </a:pPr>
            <a:r>
              <a:t/>
            </a:r>
            <a:endParaRPr sz="1600"/>
          </a:p>
          <a:p>
            <a:pPr indent="-254000" lvl="0" marL="342900" marR="0" rtl="0" algn="l">
              <a:lnSpc>
                <a:spcPct val="100000"/>
              </a:lnSpc>
              <a:spcBef>
                <a:spcPts val="0"/>
              </a:spcBef>
              <a:spcAft>
                <a:spcPts val="0"/>
              </a:spcAft>
              <a:buClr>
                <a:srgbClr val="000000"/>
              </a:buClr>
              <a:buSzPts val="1400"/>
              <a:buFont typeface="Arial"/>
              <a:buNone/>
            </a:pPr>
            <a:r>
              <a:t/>
            </a:r>
            <a:endParaRPr sz="1600"/>
          </a:p>
          <a:p>
            <a:pPr indent="-355600" lvl="0" marL="342900" marR="0" rtl="0" algn="l">
              <a:lnSpc>
                <a:spcPct val="100000"/>
              </a:lnSpc>
              <a:spcBef>
                <a:spcPts val="0"/>
              </a:spcBef>
              <a:spcAft>
                <a:spcPts val="0"/>
              </a:spcAft>
              <a:buClr>
                <a:srgbClr val="000000"/>
              </a:buClr>
              <a:buSzPts val="1600"/>
              <a:buFont typeface="Arial"/>
              <a:buAutoNum type="arabicPeriod"/>
            </a:pPr>
            <a:r>
              <a:rPr b="1" i="0" lang="en-US" sz="1800" u="none" cap="none" strike="noStrike">
                <a:solidFill>
                  <a:srgbClr val="000000"/>
                </a:solidFill>
              </a:rPr>
              <a:t>Deep Learning has achieved state-of-arts results over the following tasks	</a:t>
            </a:r>
            <a:r>
              <a:rPr b="0" i="0" lang="en-US" sz="1600" u="none" cap="none" strike="noStrike">
                <a:solidFill>
                  <a:srgbClr val="000000"/>
                </a:solidFill>
                <a:latin typeface="Arial"/>
                <a:ea typeface="Arial"/>
                <a:cs typeface="Arial"/>
                <a:sym typeface="Arial"/>
              </a:rPr>
              <a:t>  </a:t>
            </a:r>
            <a:endParaRPr b="0" i="0" sz="1600" u="none" cap="none" strike="noStrike">
              <a:solidFill>
                <a:srgbClr val="000000"/>
              </a:solidFill>
              <a:latin typeface="Arial"/>
              <a:ea typeface="Arial"/>
              <a:cs typeface="Arial"/>
              <a:sym typeface="Arial"/>
            </a:endParaRPr>
          </a:p>
          <a:p>
            <a:pPr indent="0" lvl="0" marL="342900" marR="0" rtl="0" algn="l">
              <a:lnSpc>
                <a:spcPct val="100000"/>
              </a:lnSpc>
              <a:spcBef>
                <a:spcPts val="0"/>
              </a:spcBef>
              <a:spcAft>
                <a:spcPts val="0"/>
              </a:spcAft>
              <a:buNone/>
            </a:pPr>
            <a:r>
              <a:t/>
            </a:r>
            <a:endParaRPr sz="1600"/>
          </a:p>
          <a:p>
            <a:pPr indent="-2984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Challenging prediction problems</a:t>
            </a:r>
            <a:endParaRPr b="0" i="0" sz="1600" u="none" cap="none" strike="noStrike">
              <a:solidFill>
                <a:srgbClr val="000000"/>
              </a:solidFill>
              <a:latin typeface="Arial"/>
              <a:ea typeface="Arial"/>
              <a:cs typeface="Arial"/>
              <a:sym typeface="Arial"/>
            </a:endParaRPr>
          </a:p>
          <a:p>
            <a:pPr indent="0" lvl="0" marL="285750" marR="0" rtl="0" algn="l">
              <a:lnSpc>
                <a:spcPct val="100000"/>
              </a:lnSpc>
              <a:spcBef>
                <a:spcPts val="0"/>
              </a:spcBef>
              <a:spcAft>
                <a:spcPts val="0"/>
              </a:spcAft>
              <a:buNone/>
            </a:pPr>
            <a:r>
              <a:t/>
            </a:r>
            <a:endParaRPr sz="1600"/>
          </a:p>
          <a:p>
            <a:pPr indent="-2984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Generative models of data</a:t>
            </a:r>
            <a:endParaRPr sz="1600"/>
          </a:p>
        </p:txBody>
      </p:sp>
      <p:sp>
        <p:nvSpPr>
          <p:cNvPr id="257" name="Google Shape;257;p47"/>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Deep Learning’s Tasks</a:t>
            </a:r>
            <a:endParaRPr b="1" sz="3600">
              <a:latin typeface="PT Sans Narrow"/>
              <a:ea typeface="PT Sans Narrow"/>
              <a:cs typeface="PT Sans Narrow"/>
              <a:sym typeface="PT Sans Narro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8"/>
          <p:cNvSpPr txBox="1"/>
          <p:nvPr/>
        </p:nvSpPr>
        <p:spPr>
          <a:xfrm>
            <a:off x="0" y="1092775"/>
            <a:ext cx="10124400" cy="1385100"/>
          </a:xfrm>
          <a:prstGeom prst="rect">
            <a:avLst/>
          </a:prstGeom>
          <a:noFill/>
          <a:ln>
            <a:noFill/>
          </a:ln>
        </p:spPr>
        <p:txBody>
          <a:bodyPr anchorCtr="0" anchor="t" bIns="45700" lIns="91425" spcFirstLastPara="1" rIns="91425" wrap="square" tIns="45700">
            <a:no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342900" marR="0" rtl="0" algn="l">
              <a:lnSpc>
                <a:spcPct val="100000"/>
              </a:lnSpc>
              <a:spcBef>
                <a:spcPts val="0"/>
              </a:spcBef>
              <a:spcAft>
                <a:spcPts val="0"/>
              </a:spcAft>
              <a:buNone/>
            </a:pPr>
            <a:r>
              <a:rPr b="1" i="0" lang="en-US" sz="1800" u="none" cap="none" strike="noStrike">
                <a:solidFill>
                  <a:srgbClr val="000000"/>
                </a:solidFill>
              </a:rPr>
              <a:t>The first real-world tasks addressed by deep learning is speech recognition</a:t>
            </a:r>
            <a:endParaRPr b="1" sz="1800"/>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285750" marR="0" rtl="0" algn="l">
              <a:lnSpc>
                <a:spcPct val="100000"/>
              </a:lnSpc>
              <a:spcBef>
                <a:spcPts val="0"/>
              </a:spcBef>
              <a:spcAft>
                <a:spcPts val="0"/>
              </a:spcAft>
              <a:buNone/>
            </a:pPr>
            <a:r>
              <a:t/>
            </a:r>
            <a:endParaRPr/>
          </a:p>
        </p:txBody>
      </p:sp>
      <p:pic>
        <p:nvPicPr>
          <p:cNvPr descr="mage result for speech recognition deep learning" id="263" name="Google Shape;263;p48"/>
          <p:cNvPicPr preferRelativeResize="0"/>
          <p:nvPr/>
        </p:nvPicPr>
        <p:blipFill rotWithShape="1">
          <a:blip r:embed="rId3">
            <a:alphaModFix/>
          </a:blip>
          <a:srcRect b="0" l="0" r="0" t="0"/>
          <a:stretch/>
        </p:blipFill>
        <p:spPr>
          <a:xfrm>
            <a:off x="1310700" y="2213699"/>
            <a:ext cx="4916552" cy="1404291"/>
          </a:xfrm>
          <a:prstGeom prst="rect">
            <a:avLst/>
          </a:prstGeom>
          <a:noFill/>
          <a:ln>
            <a:noFill/>
          </a:ln>
        </p:spPr>
      </p:pic>
      <p:pic>
        <p:nvPicPr>
          <p:cNvPr descr="mage result for speech recognition deep learning" id="264" name="Google Shape;264;p48"/>
          <p:cNvPicPr preferRelativeResize="0"/>
          <p:nvPr/>
        </p:nvPicPr>
        <p:blipFill rotWithShape="1">
          <a:blip r:embed="rId4">
            <a:alphaModFix/>
          </a:blip>
          <a:srcRect b="4871" l="0" r="0" t="8649"/>
          <a:stretch/>
        </p:blipFill>
        <p:spPr>
          <a:xfrm>
            <a:off x="6730015" y="3617994"/>
            <a:ext cx="4990272" cy="3240000"/>
          </a:xfrm>
          <a:prstGeom prst="rect">
            <a:avLst/>
          </a:prstGeom>
          <a:noFill/>
          <a:ln>
            <a:noFill/>
          </a:ln>
        </p:spPr>
      </p:pic>
      <p:sp>
        <p:nvSpPr>
          <p:cNvPr id="265" name="Google Shape;265;p48"/>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Deep Learning for Speech</a:t>
            </a:r>
            <a:endParaRPr b="1" sz="3600">
              <a:latin typeface="PT Sans Narrow"/>
              <a:ea typeface="PT Sans Narrow"/>
              <a:cs typeface="PT Sans Narrow"/>
              <a:sym typeface="PT Sans Narro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9"/>
          <p:cNvSpPr txBox="1"/>
          <p:nvPr/>
        </p:nvSpPr>
        <p:spPr>
          <a:xfrm>
            <a:off x="271600" y="1155775"/>
            <a:ext cx="11530800" cy="1925100"/>
          </a:xfrm>
          <a:prstGeom prst="rect">
            <a:avLst/>
          </a:prstGeom>
          <a:noFill/>
          <a:ln>
            <a:noFill/>
          </a:ln>
        </p:spPr>
        <p:txBody>
          <a:bodyPr anchorCtr="0" anchor="t" bIns="45700" lIns="91425" spcFirstLastPara="1" rIns="91425" wrap="square" tIns="45700">
            <a:no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68300" lvl="0" marL="342900" marR="0" rtl="0" algn="l">
              <a:lnSpc>
                <a:spcPct val="100000"/>
              </a:lnSpc>
              <a:spcBef>
                <a:spcPts val="0"/>
              </a:spcBef>
              <a:spcAft>
                <a:spcPts val="0"/>
              </a:spcAft>
              <a:buClr>
                <a:srgbClr val="000000"/>
              </a:buClr>
              <a:buSzPts val="1800"/>
              <a:buFont typeface="Arial"/>
              <a:buAutoNum type="arabicPeriod"/>
            </a:pPr>
            <a:r>
              <a:rPr b="1" i="0" lang="en-US" sz="1800" u="none" cap="none" strike="noStrike">
                <a:solidFill>
                  <a:srgbClr val="000000"/>
                </a:solidFill>
              </a:rPr>
              <a:t>Computer vision may be the most well-known breakthrough of DL.</a:t>
            </a:r>
            <a:br>
              <a:rPr b="1" i="0" lang="en-US" sz="1800" u="none" cap="none" strike="noStrike">
                <a:solidFill>
                  <a:srgbClr val="000000"/>
                </a:solidFill>
              </a:rPr>
            </a:br>
            <a:endParaRPr b="1" sz="1800"/>
          </a:p>
          <a:p>
            <a:pPr indent="-254000" lvl="0" marL="34290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368300" lvl="0" marL="342900" marR="0" rtl="0" algn="l">
              <a:lnSpc>
                <a:spcPct val="100000"/>
              </a:lnSpc>
              <a:spcBef>
                <a:spcPts val="0"/>
              </a:spcBef>
              <a:spcAft>
                <a:spcPts val="0"/>
              </a:spcAft>
              <a:buClr>
                <a:srgbClr val="000000"/>
              </a:buClr>
              <a:buSzPts val="1800"/>
              <a:buFont typeface="Arial"/>
              <a:buAutoNum type="arabicPeriod"/>
            </a:pPr>
            <a:r>
              <a:rPr b="1" i="0" lang="en-US" sz="1800" u="none" cap="none" strike="noStrike">
                <a:solidFill>
                  <a:srgbClr val="000000"/>
                </a:solidFill>
              </a:rPr>
              <a:t>ImageNet Classification with Deep Convolutional Neural Networks.</a:t>
            </a:r>
            <a:endParaRPr b="1" sz="1800"/>
          </a:p>
        </p:txBody>
      </p:sp>
      <p:pic>
        <p:nvPicPr>
          <p:cNvPr id="271" name="Google Shape;271;p49"/>
          <p:cNvPicPr preferRelativeResize="0"/>
          <p:nvPr/>
        </p:nvPicPr>
        <p:blipFill rotWithShape="1">
          <a:blip r:embed="rId3">
            <a:alphaModFix/>
          </a:blip>
          <a:srcRect b="0" l="0" r="0" t="0"/>
          <a:stretch/>
        </p:blipFill>
        <p:spPr>
          <a:xfrm>
            <a:off x="1900561" y="3080882"/>
            <a:ext cx="6299200" cy="3035300"/>
          </a:xfrm>
          <a:prstGeom prst="rect">
            <a:avLst/>
          </a:prstGeom>
          <a:noFill/>
          <a:ln>
            <a:noFill/>
          </a:ln>
        </p:spPr>
      </p:pic>
      <p:sp>
        <p:nvSpPr>
          <p:cNvPr id="272" name="Google Shape;272;p49"/>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Deep Learning for Computer Vision</a:t>
            </a:r>
            <a:endParaRPr b="1" sz="3600">
              <a:latin typeface="PT Sans Narrow"/>
              <a:ea typeface="PT Sans Narrow"/>
              <a:cs typeface="PT Sans Narrow"/>
              <a:sym typeface="PT Sans Narro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pic>
        <p:nvPicPr>
          <p:cNvPr id="277" name="Google Shape;277;p50"/>
          <p:cNvPicPr preferRelativeResize="0"/>
          <p:nvPr/>
        </p:nvPicPr>
        <p:blipFill rotWithShape="1">
          <a:blip r:embed="rId3">
            <a:alphaModFix/>
          </a:blip>
          <a:srcRect b="0" l="0" r="0" t="0"/>
          <a:stretch/>
        </p:blipFill>
        <p:spPr>
          <a:xfrm>
            <a:off x="1538650" y="1521225"/>
            <a:ext cx="9114690" cy="4644887"/>
          </a:xfrm>
          <a:prstGeom prst="rect">
            <a:avLst/>
          </a:prstGeom>
          <a:noFill/>
          <a:ln>
            <a:noFill/>
          </a:ln>
        </p:spPr>
      </p:pic>
      <p:sp>
        <p:nvSpPr>
          <p:cNvPr id="278" name="Google Shape;278;p50"/>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ImageNet Scoreboard</a:t>
            </a:r>
            <a:endParaRPr b="1" sz="3600">
              <a:latin typeface="PT Sans Narrow"/>
              <a:ea typeface="PT Sans Narrow"/>
              <a:cs typeface="PT Sans Narrow"/>
              <a:sym typeface="PT Sans Narro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Google Shape;283;p51"/>
          <p:cNvPicPr preferRelativeResize="0"/>
          <p:nvPr/>
        </p:nvPicPr>
        <p:blipFill rotWithShape="1">
          <a:blip r:embed="rId3">
            <a:alphaModFix/>
          </a:blip>
          <a:srcRect b="0" l="0" r="0" t="0"/>
          <a:stretch/>
        </p:blipFill>
        <p:spPr>
          <a:xfrm>
            <a:off x="5672448" y="1522851"/>
            <a:ext cx="5810305" cy="4699892"/>
          </a:xfrm>
          <a:prstGeom prst="rect">
            <a:avLst/>
          </a:prstGeom>
          <a:noFill/>
          <a:ln>
            <a:noFill/>
          </a:ln>
        </p:spPr>
      </p:pic>
      <p:sp>
        <p:nvSpPr>
          <p:cNvPr id="284" name="Google Shape;284;p51"/>
          <p:cNvSpPr txBox="1"/>
          <p:nvPr/>
        </p:nvSpPr>
        <p:spPr>
          <a:xfrm>
            <a:off x="271600" y="1269725"/>
            <a:ext cx="5392800" cy="3379800"/>
          </a:xfrm>
          <a:prstGeom prst="rect">
            <a:avLst/>
          </a:prstGeom>
          <a:noFill/>
          <a:ln>
            <a:noFill/>
          </a:ln>
        </p:spPr>
        <p:txBody>
          <a:bodyPr anchorCtr="0" anchor="t" bIns="45700" lIns="91425" spcFirstLastPara="1" rIns="91425" wrap="square" tIns="45700">
            <a:no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68300" lvl="0" marL="342900" marR="0" rtl="0" algn="just">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Style transfer based on DL: use one image to stylize another.</a:t>
            </a:r>
            <a:endParaRPr b="0" i="0" sz="1800" u="none" cap="none" strike="noStrike">
              <a:solidFill>
                <a:srgbClr val="000000"/>
              </a:solidFill>
              <a:latin typeface="Arial"/>
              <a:ea typeface="Arial"/>
              <a:cs typeface="Arial"/>
              <a:sym typeface="Arial"/>
            </a:endParaRPr>
          </a:p>
          <a:p>
            <a:pPr indent="-254000" lvl="0" marL="342900" marR="0" rtl="0" algn="just">
              <a:lnSpc>
                <a:spcPct val="100000"/>
              </a:lnSpc>
              <a:spcBef>
                <a:spcPts val="0"/>
              </a:spcBef>
              <a:spcAft>
                <a:spcPts val="0"/>
              </a:spcAft>
              <a:buClr>
                <a:srgbClr val="000000"/>
              </a:buClr>
              <a:buSzPts val="1400"/>
              <a:buFont typeface="Arial"/>
              <a:buNone/>
            </a:pPr>
            <a:r>
              <a:t/>
            </a:r>
            <a:endParaRPr sz="1600"/>
          </a:p>
          <a:p>
            <a:pPr indent="-254000" lvl="0" marL="342900" marR="0" rtl="0" algn="l">
              <a:lnSpc>
                <a:spcPct val="100000"/>
              </a:lnSpc>
              <a:spcBef>
                <a:spcPts val="0"/>
              </a:spcBef>
              <a:spcAft>
                <a:spcPts val="0"/>
              </a:spcAft>
              <a:buClr>
                <a:srgbClr val="000000"/>
              </a:buClr>
              <a:buSzPts val="1400"/>
              <a:buFont typeface="Arial"/>
              <a:buNone/>
            </a:pPr>
            <a:r>
              <a:t/>
            </a:r>
            <a:endParaRPr sz="1600"/>
          </a:p>
          <a:p>
            <a:pPr indent="-254000" lvl="0" marL="342900" marR="0" rtl="0" algn="l">
              <a:lnSpc>
                <a:spcPct val="100000"/>
              </a:lnSpc>
              <a:spcBef>
                <a:spcPts val="0"/>
              </a:spcBef>
              <a:spcAft>
                <a:spcPts val="0"/>
              </a:spcAft>
              <a:buClr>
                <a:srgbClr val="000000"/>
              </a:buClr>
              <a:buSzPts val="1400"/>
              <a:buFont typeface="Arial"/>
              <a:buNone/>
            </a:pPr>
            <a:r>
              <a:t/>
            </a:r>
            <a:endParaRPr sz="1600"/>
          </a:p>
          <a:p>
            <a:pPr indent="-368300" lvl="0" marL="342900" marR="0" rtl="0" algn="just">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Use CNN to extract representation of style and content CNN. And apply another CNN to keep the small-scale features of the style image while keep the large-scale features of the Source image. </a:t>
            </a:r>
            <a:endParaRPr b="0" i="0" sz="1800" u="none" cap="none" strike="noStrike">
              <a:solidFill>
                <a:srgbClr val="000000"/>
              </a:solidFill>
              <a:latin typeface="Arial"/>
              <a:ea typeface="Arial"/>
              <a:cs typeface="Arial"/>
              <a:sym typeface="Arial"/>
            </a:endParaRPr>
          </a:p>
        </p:txBody>
      </p:sp>
      <p:sp>
        <p:nvSpPr>
          <p:cNvPr id="285" name="Google Shape;285;p51"/>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Deep Learning For Arts</a:t>
            </a:r>
            <a:endParaRPr b="1" sz="3600">
              <a:latin typeface="PT Sans Narrow"/>
              <a:ea typeface="PT Sans Narrow"/>
              <a:cs typeface="PT Sans Narrow"/>
              <a:sym typeface="PT Sans Narro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pic>
        <p:nvPicPr>
          <p:cNvPr id="290" name="Google Shape;290;p52"/>
          <p:cNvPicPr preferRelativeResize="0"/>
          <p:nvPr/>
        </p:nvPicPr>
        <p:blipFill rotWithShape="1">
          <a:blip r:embed="rId3">
            <a:alphaModFix/>
          </a:blip>
          <a:srcRect b="0" l="0" r="0" t="0"/>
          <a:stretch/>
        </p:blipFill>
        <p:spPr>
          <a:xfrm>
            <a:off x="6824870" y="3643612"/>
            <a:ext cx="2453742" cy="2242493"/>
          </a:xfrm>
          <a:prstGeom prst="rect">
            <a:avLst/>
          </a:prstGeom>
          <a:noFill/>
          <a:ln>
            <a:noFill/>
          </a:ln>
        </p:spPr>
      </p:pic>
      <p:pic>
        <p:nvPicPr>
          <p:cNvPr id="291" name="Google Shape;291;p52"/>
          <p:cNvPicPr preferRelativeResize="0"/>
          <p:nvPr/>
        </p:nvPicPr>
        <p:blipFill rotWithShape="1">
          <a:blip r:embed="rId4">
            <a:alphaModFix/>
          </a:blip>
          <a:srcRect b="0" l="0" r="0" t="0"/>
          <a:stretch/>
        </p:blipFill>
        <p:spPr>
          <a:xfrm>
            <a:off x="6673299" y="1315921"/>
            <a:ext cx="2315723" cy="2327691"/>
          </a:xfrm>
          <a:prstGeom prst="rect">
            <a:avLst/>
          </a:prstGeom>
          <a:noFill/>
          <a:ln>
            <a:noFill/>
          </a:ln>
        </p:spPr>
      </p:pic>
      <p:sp>
        <p:nvSpPr>
          <p:cNvPr id="292" name="Google Shape;292;p52"/>
          <p:cNvSpPr txBox="1"/>
          <p:nvPr/>
        </p:nvSpPr>
        <p:spPr>
          <a:xfrm>
            <a:off x="0" y="1092775"/>
            <a:ext cx="5867700" cy="2242500"/>
          </a:xfrm>
          <a:prstGeom prst="rect">
            <a:avLst/>
          </a:prstGeom>
          <a:noFill/>
          <a:ln>
            <a:noFill/>
          </a:ln>
        </p:spPr>
        <p:txBody>
          <a:bodyPr anchorCtr="0" anchor="t" bIns="45700" lIns="91425" spcFirstLastPara="1" rIns="91425" wrap="square" tIns="45700">
            <a:no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342900" marR="0" rtl="0" algn="just">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Glow, a reversible generative model using invertible 1*1 convolutions, learns a latent space where certain directions capture attributes like age, hair color, and so on. </a:t>
            </a:r>
            <a:endParaRPr sz="1800"/>
          </a:p>
          <a:p>
            <a:pPr indent="0" lvl="0" marL="342900" marR="0" rtl="0" algn="just">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(2018_Kingma </a:t>
            </a:r>
            <a:r>
              <a:rPr lang="en-US" sz="1800"/>
              <a:t>&amp; Dhariwal)</a:t>
            </a:r>
            <a:endParaRPr sz="1800"/>
          </a:p>
        </p:txBody>
      </p:sp>
      <p:sp>
        <p:nvSpPr>
          <p:cNvPr id="293" name="Google Shape;293;p52"/>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Deep Learning For Data Generation</a:t>
            </a:r>
            <a:endParaRPr b="1" sz="3600">
              <a:latin typeface="PT Sans Narrow"/>
              <a:ea typeface="PT Sans Narrow"/>
              <a:cs typeface="PT Sans Narrow"/>
              <a:sym typeface="PT Sans Narro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53"/>
          <p:cNvSpPr txBox="1"/>
          <p:nvPr/>
        </p:nvSpPr>
        <p:spPr>
          <a:xfrm>
            <a:off x="271600" y="1279050"/>
            <a:ext cx="11865900" cy="5138400"/>
          </a:xfrm>
          <a:prstGeom prst="rect">
            <a:avLst/>
          </a:prstGeom>
          <a:noFill/>
          <a:ln>
            <a:noFill/>
          </a:ln>
        </p:spPr>
        <p:txBody>
          <a:bodyPr anchorCtr="0" anchor="t" bIns="45700" lIns="91425" spcFirstLastPara="1" rIns="91425" wrap="square" tIns="45700">
            <a:noAutofit/>
          </a:bodyPr>
          <a:lstStyle/>
          <a:p>
            <a:pPr indent="-254000" lvl="0" marL="342900" marR="0" rtl="0" algn="l">
              <a:lnSpc>
                <a:spcPct val="100000"/>
              </a:lnSpc>
              <a:spcBef>
                <a:spcPts val="0"/>
              </a:spcBef>
              <a:spcAft>
                <a:spcPts val="0"/>
              </a:spcAft>
              <a:buClr>
                <a:srgbClr val="000000"/>
              </a:buClr>
              <a:buSzPts val="1400"/>
              <a:buFont typeface="Arial"/>
              <a:buNone/>
            </a:pPr>
            <a:r>
              <a:t/>
            </a:r>
            <a:endParaRPr b="1" i="0" sz="1800" u="none" cap="none" strike="noStrike">
              <a:solidFill>
                <a:srgbClr val="000000"/>
              </a:solidFill>
            </a:endParaRPr>
          </a:p>
          <a:p>
            <a:pPr indent="-368300" lvl="0" marL="342900" marR="0" rtl="0" algn="l">
              <a:lnSpc>
                <a:spcPct val="100000"/>
              </a:lnSpc>
              <a:spcBef>
                <a:spcPts val="0"/>
              </a:spcBef>
              <a:spcAft>
                <a:spcPts val="0"/>
              </a:spcAft>
              <a:buClr>
                <a:srgbClr val="000000"/>
              </a:buClr>
              <a:buSzPts val="1800"/>
              <a:buAutoNum type="arabicPeriod"/>
            </a:pPr>
            <a:r>
              <a:rPr b="1" i="0" lang="en-US" sz="1800" u="none" cap="none" strike="noStrike">
                <a:solidFill>
                  <a:srgbClr val="000000"/>
                </a:solidFill>
              </a:rPr>
              <a:t>Feature engineering require high-level </a:t>
            </a:r>
            <a:r>
              <a:rPr b="1" i="0" lang="en-US" sz="1800" u="none" cap="none" strike="noStrike">
                <a:solidFill>
                  <a:srgbClr val="980000"/>
                </a:solidFill>
              </a:rPr>
              <a:t>expert knowledge,</a:t>
            </a:r>
            <a:r>
              <a:rPr b="1" i="0" lang="en-US" sz="1800" u="none" cap="none" strike="noStrike">
                <a:solidFill>
                  <a:srgbClr val="000000"/>
                </a:solidFill>
              </a:rPr>
              <a:t> which are easily over-specified and incomplete. </a:t>
            </a:r>
            <a:endParaRPr b="1" i="0" sz="1800" u="none" cap="none" strike="noStrike">
              <a:solidFill>
                <a:srgbClr val="000000"/>
              </a:solidFill>
            </a:endParaRPr>
          </a:p>
          <a:p>
            <a:pPr indent="0" lvl="0" marL="342900" marR="0" rtl="0" algn="l">
              <a:lnSpc>
                <a:spcPct val="100000"/>
              </a:lnSpc>
              <a:spcBef>
                <a:spcPts val="0"/>
              </a:spcBef>
              <a:spcAft>
                <a:spcPts val="0"/>
              </a:spcAft>
              <a:buNone/>
            </a:pPr>
            <a:r>
              <a:t/>
            </a:r>
            <a:endParaRPr b="1" sz="1800"/>
          </a:p>
          <a:p>
            <a:pPr indent="0" lvl="0" marL="342900" marR="0" rtl="0" algn="l">
              <a:lnSpc>
                <a:spcPct val="100000"/>
              </a:lnSpc>
              <a:spcBef>
                <a:spcPts val="0"/>
              </a:spcBef>
              <a:spcAft>
                <a:spcPts val="0"/>
              </a:spcAft>
              <a:buNone/>
            </a:pPr>
            <a:r>
              <a:t/>
            </a:r>
            <a:endParaRPr b="1" sz="1800"/>
          </a:p>
          <a:p>
            <a:pPr indent="-368300" lvl="0" marL="342900" marR="0" rtl="0" algn="l">
              <a:lnSpc>
                <a:spcPct val="100000"/>
              </a:lnSpc>
              <a:spcBef>
                <a:spcPts val="0"/>
              </a:spcBef>
              <a:spcAft>
                <a:spcPts val="0"/>
              </a:spcAft>
              <a:buClr>
                <a:srgbClr val="000000"/>
              </a:buClr>
              <a:buSzPts val="1800"/>
              <a:buAutoNum type="arabicPeriod"/>
            </a:pPr>
            <a:r>
              <a:rPr b="1" i="0" lang="en-US" sz="1800" u="none" cap="none" strike="noStrike">
                <a:solidFill>
                  <a:srgbClr val="980000"/>
                </a:solidFill>
              </a:rPr>
              <a:t>Large amounts</a:t>
            </a:r>
            <a:r>
              <a:rPr b="1" i="0" lang="en-US" sz="1800" u="none" cap="none" strike="noStrike">
                <a:solidFill>
                  <a:srgbClr val="000000"/>
                </a:solidFill>
              </a:rPr>
              <a:t> of training data  </a:t>
            </a:r>
            <a:endParaRPr b="1" i="0" sz="1800" u="none" cap="none" strike="noStrike">
              <a:solidFill>
                <a:srgbClr val="000000"/>
              </a:solidFill>
            </a:endParaRPr>
          </a:p>
          <a:p>
            <a:pPr indent="0" lvl="0" marL="342900" marR="0" rtl="0" algn="l">
              <a:lnSpc>
                <a:spcPct val="100000"/>
              </a:lnSpc>
              <a:spcBef>
                <a:spcPts val="0"/>
              </a:spcBef>
              <a:spcAft>
                <a:spcPts val="0"/>
              </a:spcAft>
              <a:buNone/>
            </a:pPr>
            <a:r>
              <a:t/>
            </a:r>
            <a:endParaRPr b="1" sz="1800"/>
          </a:p>
          <a:p>
            <a:pPr indent="0" lvl="0" marL="342900" marR="0" rtl="0" algn="l">
              <a:lnSpc>
                <a:spcPct val="100000"/>
              </a:lnSpc>
              <a:spcBef>
                <a:spcPts val="0"/>
              </a:spcBef>
              <a:spcAft>
                <a:spcPts val="0"/>
              </a:spcAft>
              <a:buNone/>
            </a:pPr>
            <a:r>
              <a:t/>
            </a:r>
            <a:endParaRPr b="1" sz="1800"/>
          </a:p>
          <a:p>
            <a:pPr indent="-368300" lvl="0" marL="342900" marR="0" rtl="0" algn="l">
              <a:lnSpc>
                <a:spcPct val="100000"/>
              </a:lnSpc>
              <a:spcBef>
                <a:spcPts val="0"/>
              </a:spcBef>
              <a:spcAft>
                <a:spcPts val="0"/>
              </a:spcAft>
              <a:buClr>
                <a:srgbClr val="000000"/>
              </a:buClr>
              <a:buSzPts val="1800"/>
              <a:buAutoNum type="arabicPeriod"/>
            </a:pPr>
            <a:r>
              <a:rPr b="1" i="0" lang="en-US" sz="1800" u="none" cap="none" strike="noStrike">
                <a:solidFill>
                  <a:srgbClr val="000000"/>
                </a:solidFill>
              </a:rPr>
              <a:t>Modern </a:t>
            </a:r>
            <a:r>
              <a:rPr b="1" i="0" lang="en-US" sz="1800" u="none" cap="none" strike="noStrike">
                <a:solidFill>
                  <a:srgbClr val="980000"/>
                </a:solidFill>
              </a:rPr>
              <a:t>mul</a:t>
            </a:r>
            <a:r>
              <a:rPr b="1" lang="en-US" sz="1800">
                <a:solidFill>
                  <a:srgbClr val="980000"/>
                </a:solidFill>
              </a:rPr>
              <a:t>ti</a:t>
            </a:r>
            <a:r>
              <a:rPr b="1" i="0" lang="en-US" sz="1800" u="none" cap="none" strike="noStrike">
                <a:solidFill>
                  <a:srgbClr val="980000"/>
                </a:solidFill>
              </a:rPr>
              <a:t>-core</a:t>
            </a:r>
            <a:r>
              <a:rPr b="1" i="0" lang="en-US" sz="1800" u="none" cap="none" strike="noStrike">
                <a:solidFill>
                  <a:srgbClr val="000000"/>
                </a:solidFill>
              </a:rPr>
              <a:t> CPUs/GPUs</a:t>
            </a:r>
            <a:endParaRPr b="1" i="0" sz="1800" u="none" cap="none" strike="noStrike">
              <a:solidFill>
                <a:srgbClr val="000000"/>
              </a:solidFill>
            </a:endParaRPr>
          </a:p>
          <a:p>
            <a:pPr indent="0" lvl="0" marL="342900" marR="0" rtl="0" algn="l">
              <a:lnSpc>
                <a:spcPct val="100000"/>
              </a:lnSpc>
              <a:spcBef>
                <a:spcPts val="0"/>
              </a:spcBef>
              <a:spcAft>
                <a:spcPts val="0"/>
              </a:spcAft>
              <a:buNone/>
            </a:pPr>
            <a:r>
              <a:t/>
            </a:r>
            <a:endParaRPr b="1" sz="1800"/>
          </a:p>
          <a:p>
            <a:pPr indent="0" lvl="0" marL="342900" marR="0" rtl="0" algn="l">
              <a:lnSpc>
                <a:spcPct val="100000"/>
              </a:lnSpc>
              <a:spcBef>
                <a:spcPts val="0"/>
              </a:spcBef>
              <a:spcAft>
                <a:spcPts val="0"/>
              </a:spcAft>
              <a:buNone/>
            </a:pPr>
            <a:r>
              <a:t/>
            </a:r>
            <a:endParaRPr b="1" sz="1800"/>
          </a:p>
          <a:p>
            <a:pPr indent="-368300" lvl="0" marL="342900" marR="0" rtl="0" algn="l">
              <a:lnSpc>
                <a:spcPct val="100000"/>
              </a:lnSpc>
              <a:spcBef>
                <a:spcPts val="0"/>
              </a:spcBef>
              <a:spcAft>
                <a:spcPts val="0"/>
              </a:spcAft>
              <a:buClr>
                <a:srgbClr val="000000"/>
              </a:buClr>
              <a:buSzPts val="1800"/>
              <a:buAutoNum type="arabicPeriod"/>
            </a:pPr>
            <a:r>
              <a:rPr b="1" i="0" lang="en-US" sz="1800" u="none" cap="none" strike="noStrike">
                <a:solidFill>
                  <a:srgbClr val="000000"/>
                </a:solidFill>
              </a:rPr>
              <a:t>Better deep learning ‘tricks’ such as </a:t>
            </a:r>
            <a:r>
              <a:rPr b="1" i="0" lang="en-US" sz="1800" u="none" cap="none" strike="noStrike"/>
              <a:t>regularization, optimization, transfer</a:t>
            </a:r>
            <a:r>
              <a:rPr b="1" i="0" lang="en-US" sz="1800" u="none" cap="none" strike="noStrike">
                <a:solidFill>
                  <a:srgbClr val="000000"/>
                </a:solidFill>
              </a:rPr>
              <a:t> etc. </a:t>
            </a:r>
            <a:endParaRPr b="1" i="0" sz="1800" u="none" cap="none" strike="noStrike">
              <a:solidFill>
                <a:srgbClr val="000000"/>
              </a:solidFill>
            </a:endParaRPr>
          </a:p>
          <a:p>
            <a:pPr indent="0" lvl="0" marL="342900" marR="0" rtl="0" algn="l">
              <a:lnSpc>
                <a:spcPct val="100000"/>
              </a:lnSpc>
              <a:spcBef>
                <a:spcPts val="0"/>
              </a:spcBef>
              <a:spcAft>
                <a:spcPts val="0"/>
              </a:spcAft>
              <a:buNone/>
            </a:pPr>
            <a:r>
              <a:t/>
            </a:r>
            <a:endParaRPr b="1" sz="1800"/>
          </a:p>
          <a:p>
            <a:pPr indent="0" lvl="0" marL="342900" marR="0" rtl="0" algn="l">
              <a:lnSpc>
                <a:spcPct val="100000"/>
              </a:lnSpc>
              <a:spcBef>
                <a:spcPts val="0"/>
              </a:spcBef>
              <a:spcAft>
                <a:spcPts val="0"/>
              </a:spcAft>
              <a:buNone/>
            </a:pPr>
            <a:r>
              <a:t/>
            </a:r>
            <a:endParaRPr b="1" sz="1800"/>
          </a:p>
          <a:p>
            <a:pPr indent="-368300" lvl="0" marL="342900" marR="0" rtl="0" algn="l">
              <a:lnSpc>
                <a:spcPct val="100000"/>
              </a:lnSpc>
              <a:spcBef>
                <a:spcPts val="0"/>
              </a:spcBef>
              <a:spcAft>
                <a:spcPts val="0"/>
              </a:spcAft>
              <a:buClr>
                <a:srgbClr val="000000"/>
              </a:buClr>
              <a:buSzPts val="1800"/>
              <a:buAutoNum type="arabicPeriod"/>
            </a:pPr>
            <a:r>
              <a:rPr b="1" i="0" lang="en-US" sz="1800" u="none" cap="none" strike="noStrike">
                <a:solidFill>
                  <a:srgbClr val="000000"/>
                </a:solidFill>
              </a:rPr>
              <a:t>Better context-modeling due to </a:t>
            </a:r>
            <a:r>
              <a:rPr b="1" i="0" lang="en-US" sz="1800" u="none" cap="none" strike="noStrike">
                <a:solidFill>
                  <a:srgbClr val="980000"/>
                </a:solidFill>
              </a:rPr>
              <a:t>less independence</a:t>
            </a:r>
            <a:r>
              <a:rPr b="1" i="0" lang="en-US" sz="1800" u="none" cap="none" strike="noStrike">
                <a:solidFill>
                  <a:srgbClr val="000000"/>
                </a:solidFill>
              </a:rPr>
              <a:t> assumptions</a:t>
            </a:r>
            <a:endParaRPr b="1" i="0" sz="1800" u="none" cap="none" strike="noStrike">
              <a:solidFill>
                <a:srgbClr val="000000"/>
              </a:solidFill>
            </a:endParaRPr>
          </a:p>
          <a:p>
            <a:pPr indent="0" lvl="0" marL="342900" marR="0" rtl="0" algn="l">
              <a:lnSpc>
                <a:spcPct val="100000"/>
              </a:lnSpc>
              <a:spcBef>
                <a:spcPts val="0"/>
              </a:spcBef>
              <a:spcAft>
                <a:spcPts val="0"/>
              </a:spcAft>
              <a:buNone/>
            </a:pPr>
            <a:r>
              <a:t/>
            </a:r>
            <a:endParaRPr b="1" sz="1800"/>
          </a:p>
          <a:p>
            <a:pPr indent="0" lvl="0" marL="342900" marR="0" rtl="0" algn="l">
              <a:lnSpc>
                <a:spcPct val="100000"/>
              </a:lnSpc>
              <a:spcBef>
                <a:spcPts val="0"/>
              </a:spcBef>
              <a:spcAft>
                <a:spcPts val="0"/>
              </a:spcAft>
              <a:buNone/>
            </a:pPr>
            <a:r>
              <a:t/>
            </a:r>
            <a:endParaRPr b="1" sz="1800"/>
          </a:p>
          <a:p>
            <a:pPr indent="-368300" lvl="0" marL="342900" marR="0" rtl="0" algn="l">
              <a:lnSpc>
                <a:spcPct val="100000"/>
              </a:lnSpc>
              <a:spcBef>
                <a:spcPts val="0"/>
              </a:spcBef>
              <a:spcAft>
                <a:spcPts val="0"/>
              </a:spcAft>
              <a:buClr>
                <a:srgbClr val="000000"/>
              </a:buClr>
              <a:buSzPts val="1800"/>
              <a:buAutoNum type="arabicPeriod"/>
            </a:pPr>
            <a:r>
              <a:rPr b="1" i="0" lang="en-US" sz="1800" u="none" cap="none" strike="noStrike">
                <a:solidFill>
                  <a:srgbClr val="000000"/>
                </a:solidFill>
              </a:rPr>
              <a:t>Effective method for </a:t>
            </a:r>
            <a:r>
              <a:rPr b="1" i="0" lang="en-US" sz="1800" u="none" cap="none" strike="noStrike">
                <a:solidFill>
                  <a:srgbClr val="980000"/>
                </a:solidFill>
              </a:rPr>
              <a:t>end-to-end</a:t>
            </a:r>
            <a:r>
              <a:rPr b="1" i="0" lang="en-US" sz="1800" u="none" cap="none" strike="noStrike">
                <a:solidFill>
                  <a:srgbClr val="000000"/>
                </a:solidFill>
              </a:rPr>
              <a:t> system optimization.</a:t>
            </a:r>
            <a:endParaRPr b="1" sz="1800"/>
          </a:p>
        </p:txBody>
      </p:sp>
      <p:sp>
        <p:nvSpPr>
          <p:cNvPr id="299" name="Google Shape;299;p53"/>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Why is Deep Learning Powerful Now?</a:t>
            </a:r>
            <a:endParaRPr b="1" sz="3600">
              <a:latin typeface="PT Sans Narrow"/>
              <a:ea typeface="PT Sans Narrow"/>
              <a:cs typeface="PT Sans Narrow"/>
              <a:sym typeface="PT Sans Narro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54"/>
          <p:cNvSpPr txBox="1"/>
          <p:nvPr/>
        </p:nvSpPr>
        <p:spPr>
          <a:xfrm>
            <a:off x="271600" y="1486350"/>
            <a:ext cx="11828700" cy="954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0000"/>
              </a:buClr>
              <a:buSzPts val="1400"/>
              <a:buFont typeface="Arial"/>
              <a:buNone/>
            </a:pPr>
            <a:r>
              <a:rPr b="1" i="0" lang="en-US" sz="1600" u="none" cap="none" strike="noStrike">
                <a:solidFill>
                  <a:srgbClr val="000000"/>
                </a:solidFill>
              </a:rPr>
              <a:t>Deep learning methods are used to solve NLP problems with a focus on representation learning</a:t>
            </a:r>
            <a:r>
              <a:rPr b="1" lang="en-US" sz="1600"/>
              <a:t>, i.e. bette</a:t>
            </a:r>
            <a:r>
              <a:rPr b="1" lang="en-US" sz="1600"/>
              <a:t>r Vectors.</a:t>
            </a:r>
            <a:endParaRPr b="1" sz="1600"/>
          </a:p>
        </p:txBody>
      </p:sp>
      <p:sp>
        <p:nvSpPr>
          <p:cNvPr id="305" name="Google Shape;305;p54"/>
          <p:cNvSpPr txBox="1"/>
          <p:nvPr/>
        </p:nvSpPr>
        <p:spPr>
          <a:xfrm>
            <a:off x="271600" y="2440350"/>
            <a:ext cx="11828700" cy="2562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400"/>
              <a:buFont typeface="Arial"/>
              <a:buNone/>
            </a:pPr>
            <a:r>
              <a:rPr b="1" i="0" lang="en-US" sz="1600" u="none" cap="none" strike="noStrike">
                <a:solidFill>
                  <a:srgbClr val="000000"/>
                </a:solidFill>
              </a:rPr>
              <a:t>Based on different levels of natural language, DL has achieved several big improvements:</a:t>
            </a:r>
            <a:endParaRPr b="1" i="0" sz="1600" u="none" cap="none" strike="noStrike">
              <a:solidFill>
                <a:srgbClr val="000000"/>
              </a:solidFill>
            </a:endParaRPr>
          </a:p>
          <a:p>
            <a:pPr indent="-342900" lvl="0" marL="342900" marR="0" rtl="0" algn="l">
              <a:lnSpc>
                <a:spcPct val="100000"/>
              </a:lnSpc>
              <a:spcBef>
                <a:spcPts val="0"/>
              </a:spcBef>
              <a:spcAft>
                <a:spcPts val="0"/>
              </a:spcAft>
              <a:buClr>
                <a:srgbClr val="000000"/>
              </a:buClr>
              <a:buSzPts val="1400"/>
              <a:buFont typeface="Arial"/>
              <a:buNone/>
            </a:pPr>
            <a:r>
              <a:t/>
            </a:r>
            <a:endParaRPr/>
          </a:p>
          <a:p>
            <a:pPr indent="-355600" lvl="0" marL="3429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Linguistic Levels: word, syntax </a:t>
            </a:r>
            <a:endParaRPr b="0" i="0" sz="1600" u="none" cap="none" strike="noStrike">
              <a:solidFill>
                <a:srgbClr val="000000"/>
              </a:solidFill>
              <a:latin typeface="Arial"/>
              <a:ea typeface="Arial"/>
              <a:cs typeface="Arial"/>
              <a:sym typeface="Arial"/>
            </a:endParaRPr>
          </a:p>
          <a:p>
            <a:pPr indent="0" lvl="0" marL="342900" marR="0" rtl="0" algn="l">
              <a:lnSpc>
                <a:spcPct val="100000"/>
              </a:lnSpc>
              <a:spcBef>
                <a:spcPts val="0"/>
              </a:spcBef>
              <a:spcAft>
                <a:spcPts val="0"/>
              </a:spcAft>
              <a:buNone/>
            </a:pPr>
            <a:r>
              <a:t/>
            </a:r>
            <a:endParaRPr sz="1600"/>
          </a:p>
          <a:p>
            <a:pPr indent="0" lvl="0" marL="342900" marR="0" rtl="0" algn="l">
              <a:lnSpc>
                <a:spcPct val="100000"/>
              </a:lnSpc>
              <a:spcBef>
                <a:spcPts val="0"/>
              </a:spcBef>
              <a:spcAft>
                <a:spcPts val="0"/>
              </a:spcAft>
              <a:buNone/>
            </a:pPr>
            <a:r>
              <a:t/>
            </a:r>
            <a:endParaRPr sz="1600"/>
          </a:p>
          <a:p>
            <a:pPr indent="-355600" lvl="0" marL="3429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Intermediate tasks/tools: entities, parsing, parts-of-speech </a:t>
            </a:r>
            <a:endParaRPr b="0" i="0" sz="1600" u="none" cap="none" strike="noStrike">
              <a:solidFill>
                <a:srgbClr val="000000"/>
              </a:solidFill>
              <a:latin typeface="Arial"/>
              <a:ea typeface="Arial"/>
              <a:cs typeface="Arial"/>
              <a:sym typeface="Arial"/>
            </a:endParaRPr>
          </a:p>
          <a:p>
            <a:pPr indent="0" lvl="0" marL="342900" marR="0" rtl="0" algn="l">
              <a:lnSpc>
                <a:spcPct val="100000"/>
              </a:lnSpc>
              <a:spcBef>
                <a:spcPts val="0"/>
              </a:spcBef>
              <a:spcAft>
                <a:spcPts val="0"/>
              </a:spcAft>
              <a:buNone/>
            </a:pPr>
            <a:r>
              <a:t/>
            </a:r>
            <a:endParaRPr sz="1600"/>
          </a:p>
          <a:p>
            <a:pPr indent="0" lvl="0" marL="342900" marR="0" rtl="0" algn="l">
              <a:lnSpc>
                <a:spcPct val="100000"/>
              </a:lnSpc>
              <a:spcBef>
                <a:spcPts val="0"/>
              </a:spcBef>
              <a:spcAft>
                <a:spcPts val="0"/>
              </a:spcAft>
              <a:buNone/>
            </a:pPr>
            <a:r>
              <a:t/>
            </a:r>
            <a:endParaRPr sz="1600"/>
          </a:p>
          <a:p>
            <a:pPr indent="-355600" lvl="0" marL="3429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Full applications: sentiment analysis, machine translation, question answering</a:t>
            </a:r>
            <a:endParaRPr sz="1600"/>
          </a:p>
        </p:txBody>
      </p:sp>
      <p:sp>
        <p:nvSpPr>
          <p:cNvPr id="306" name="Google Shape;306;p54"/>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Deep Learning Meets NLP</a:t>
            </a:r>
            <a:endParaRPr b="1" sz="3600">
              <a:latin typeface="PT Sans Narrow"/>
              <a:ea typeface="PT Sans Narrow"/>
              <a:cs typeface="PT Sans Narrow"/>
              <a:sym typeface="PT Sans Narro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8"/>
          <p:cNvSpPr txBox="1"/>
          <p:nvPr/>
        </p:nvSpPr>
        <p:spPr>
          <a:xfrm>
            <a:off x="364425" y="1751100"/>
            <a:ext cx="11573700" cy="4077600"/>
          </a:xfrm>
          <a:prstGeom prst="rect">
            <a:avLst/>
          </a:prstGeom>
          <a:noFill/>
          <a:ln>
            <a:noFill/>
          </a:ln>
        </p:spPr>
        <p:txBody>
          <a:bodyPr anchorCtr="0" anchor="t" bIns="45700" lIns="91425" spcFirstLastPara="1" rIns="91425" wrap="square" tIns="45700">
            <a:no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342900" marR="0" rtl="0" algn="l">
              <a:lnSpc>
                <a:spcPct val="100000"/>
              </a:lnSpc>
              <a:spcBef>
                <a:spcPts val="0"/>
              </a:spcBef>
              <a:spcAft>
                <a:spcPts val="0"/>
              </a:spcAft>
              <a:buNone/>
            </a:pPr>
            <a:r>
              <a:rPr b="1" lang="en-US" sz="2000">
                <a:solidFill>
                  <a:schemeClr val="dk1"/>
                </a:solidFill>
                <a:highlight>
                  <a:srgbClr val="FFFFFF"/>
                </a:highlight>
              </a:rPr>
              <a:t>5-Weeks Program Focusing on Deep Learning With Applications in NLP</a:t>
            </a:r>
            <a:r>
              <a:rPr lang="en-US" sz="3000">
                <a:solidFill>
                  <a:schemeClr val="dk1"/>
                </a:solidFill>
                <a:highlight>
                  <a:srgbClr val="FFFFFF"/>
                </a:highlight>
              </a:rPr>
              <a:t>  </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SzPts val="1800"/>
              <a:buChar char="●"/>
            </a:pPr>
            <a:r>
              <a:rPr b="1" lang="en-US" sz="1800"/>
              <a:t>Week 1</a:t>
            </a:r>
            <a:r>
              <a:rPr lang="en-US" sz="1800"/>
              <a:t>: 	</a:t>
            </a:r>
            <a:r>
              <a:rPr lang="en-US" sz="1800">
                <a:solidFill>
                  <a:schemeClr val="dk1"/>
                </a:solidFill>
              </a:rPr>
              <a:t>Introduction to NLP and Deep learning and Logistic Regression</a:t>
            </a:r>
            <a:endParaRPr sz="1800">
              <a:solidFill>
                <a:schemeClr val="dk1"/>
              </a:solidFill>
            </a:endParaRPr>
          </a:p>
          <a:p>
            <a:pPr indent="0" lvl="0" marL="457200" marR="0" rtl="0" algn="l">
              <a:lnSpc>
                <a:spcPct val="100000"/>
              </a:lnSpc>
              <a:spcBef>
                <a:spcPts val="0"/>
              </a:spcBef>
              <a:spcAft>
                <a:spcPts val="0"/>
              </a:spcAft>
              <a:buNone/>
            </a:pPr>
            <a:r>
              <a:rPr lang="en-US" sz="1800"/>
              <a:t> </a:t>
            </a:r>
            <a:endParaRPr sz="1800"/>
          </a:p>
          <a:p>
            <a:pPr indent="-342900" lvl="0" marL="457200" marR="0" rtl="0" algn="l">
              <a:lnSpc>
                <a:spcPct val="100000"/>
              </a:lnSpc>
              <a:spcBef>
                <a:spcPts val="0"/>
              </a:spcBef>
              <a:spcAft>
                <a:spcPts val="0"/>
              </a:spcAft>
              <a:buSzPts val="1800"/>
              <a:buChar char="●"/>
            </a:pPr>
            <a:r>
              <a:rPr b="1" lang="en-US" sz="1800"/>
              <a:t>Week 2</a:t>
            </a:r>
            <a:r>
              <a:rPr lang="en-US" sz="1800"/>
              <a:t>:  Neural Network</a:t>
            </a:r>
            <a:endParaRPr sz="1800"/>
          </a:p>
          <a:p>
            <a:pPr indent="0" lvl="0" marL="45720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SzPts val="1800"/>
              <a:buChar char="●"/>
            </a:pPr>
            <a:r>
              <a:rPr b="1" lang="en-US" sz="1800"/>
              <a:t>Week 3</a:t>
            </a:r>
            <a:r>
              <a:rPr lang="en-US" sz="1800"/>
              <a:t>:  Word Embeddings</a:t>
            </a:r>
            <a:endParaRPr sz="1800"/>
          </a:p>
          <a:p>
            <a:pPr indent="0" lvl="0" marL="45720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SzPts val="1800"/>
              <a:buChar char="●"/>
            </a:pPr>
            <a:r>
              <a:rPr b="1" lang="en-US" sz="1800"/>
              <a:t>Week 4</a:t>
            </a:r>
            <a:r>
              <a:rPr lang="en-US" sz="1800"/>
              <a:t>:  Language model and RNN</a:t>
            </a:r>
            <a:endParaRPr sz="1800"/>
          </a:p>
          <a:p>
            <a:pPr indent="0" lvl="0" marL="45720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SzPts val="1800"/>
              <a:buChar char="●"/>
            </a:pPr>
            <a:r>
              <a:rPr b="1" lang="en-US" sz="1800"/>
              <a:t>Week 5</a:t>
            </a:r>
            <a:r>
              <a:rPr lang="en-US" sz="1800"/>
              <a:t>:  Sentiment analysis and CNN</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34290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sp>
        <p:nvSpPr>
          <p:cNvPr id="122" name="Google Shape;122;p28"/>
          <p:cNvSpPr txBox="1"/>
          <p:nvPr/>
        </p:nvSpPr>
        <p:spPr>
          <a:xfrm>
            <a:off x="271599" y="203781"/>
            <a:ext cx="68244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Overview</a:t>
            </a:r>
            <a:endParaRPr b="1" sz="3600">
              <a:latin typeface="PT Sans Narrow"/>
              <a:ea typeface="PT Sans Narrow"/>
              <a:cs typeface="PT Sans Narrow"/>
              <a:sym typeface="PT Sans Narrow"/>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55"/>
          <p:cNvSpPr txBox="1"/>
          <p:nvPr/>
        </p:nvSpPr>
        <p:spPr>
          <a:xfrm>
            <a:off x="271600" y="1288375"/>
            <a:ext cx="11959200" cy="307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400"/>
              <a:buFont typeface="Arial"/>
              <a:buNone/>
            </a:pPr>
            <a:r>
              <a:rPr b="1" i="0" lang="en-US" sz="1800" u="none" cap="none" strike="noStrike">
                <a:solidFill>
                  <a:srgbClr val="000000"/>
                </a:solidFill>
              </a:rPr>
              <a:t>Each word is represented as a dense and real-valued vector in a low dimensional space.</a:t>
            </a:r>
            <a:endParaRPr b="1" sz="1800"/>
          </a:p>
        </p:txBody>
      </p:sp>
      <p:pic>
        <p:nvPicPr>
          <p:cNvPr id="312" name="Google Shape;312;p55"/>
          <p:cNvPicPr preferRelativeResize="0"/>
          <p:nvPr/>
        </p:nvPicPr>
        <p:blipFill rotWithShape="1">
          <a:blip r:embed="rId3">
            <a:alphaModFix/>
          </a:blip>
          <a:srcRect b="0" l="0" r="0" t="0"/>
          <a:stretch/>
        </p:blipFill>
        <p:spPr>
          <a:xfrm>
            <a:off x="1279909" y="2093902"/>
            <a:ext cx="7540485" cy="3797416"/>
          </a:xfrm>
          <a:prstGeom prst="rect">
            <a:avLst/>
          </a:prstGeom>
          <a:noFill/>
          <a:ln>
            <a:noFill/>
          </a:ln>
        </p:spPr>
      </p:pic>
      <p:sp>
        <p:nvSpPr>
          <p:cNvPr id="313" name="Google Shape;313;p55"/>
          <p:cNvSpPr txBox="1"/>
          <p:nvPr/>
        </p:nvSpPr>
        <p:spPr>
          <a:xfrm>
            <a:off x="1985346" y="5952645"/>
            <a:ext cx="8531700" cy="307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This is a graphic from (He. et al, 2014)</a:t>
            </a:r>
            <a:endParaRPr/>
          </a:p>
        </p:txBody>
      </p:sp>
      <p:sp>
        <p:nvSpPr>
          <p:cNvPr id="314" name="Google Shape;314;p55"/>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Word Vector</a:t>
            </a:r>
            <a:endParaRPr b="1" sz="3600">
              <a:latin typeface="PT Sans Narrow"/>
              <a:ea typeface="PT Sans Narrow"/>
              <a:cs typeface="PT Sans Narrow"/>
              <a:sym typeface="PT Sans Narro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pic>
        <p:nvPicPr>
          <p:cNvPr id="319" name="Google Shape;319;p56"/>
          <p:cNvPicPr preferRelativeResize="0"/>
          <p:nvPr/>
        </p:nvPicPr>
        <p:blipFill rotWithShape="1">
          <a:blip r:embed="rId3">
            <a:alphaModFix/>
          </a:blip>
          <a:srcRect b="0" l="0" r="0" t="0"/>
          <a:stretch/>
        </p:blipFill>
        <p:spPr>
          <a:xfrm>
            <a:off x="5848069" y="2111815"/>
            <a:ext cx="5972366" cy="4038327"/>
          </a:xfrm>
          <a:prstGeom prst="rect">
            <a:avLst/>
          </a:prstGeom>
          <a:noFill/>
          <a:ln>
            <a:noFill/>
          </a:ln>
        </p:spPr>
      </p:pic>
      <p:sp>
        <p:nvSpPr>
          <p:cNvPr id="320" name="Google Shape;320;p56"/>
          <p:cNvSpPr/>
          <p:nvPr/>
        </p:nvSpPr>
        <p:spPr>
          <a:xfrm>
            <a:off x="214225" y="1088875"/>
            <a:ext cx="11651700" cy="159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None/>
            </a:pPr>
            <a:r>
              <a:t/>
            </a:r>
            <a:endParaRPr b="1" sz="1800"/>
          </a:p>
          <a:p>
            <a:pPr indent="-342900" lvl="0" marL="342900" marR="0" rtl="0" algn="l">
              <a:lnSpc>
                <a:spcPct val="100000"/>
              </a:lnSpc>
              <a:spcBef>
                <a:spcPts val="0"/>
              </a:spcBef>
              <a:spcAft>
                <a:spcPts val="0"/>
              </a:spcAft>
              <a:buNone/>
            </a:pPr>
            <a:r>
              <a:rPr b="1" i="0" lang="en-US" sz="1800" u="none" cap="none" strike="noStrike">
                <a:solidFill>
                  <a:srgbClr val="000000"/>
                </a:solidFill>
              </a:rPr>
              <a:t>Semantic behind sentences/documents can be encoded as vectors. </a:t>
            </a:r>
            <a:endParaRPr b="1" i="0" sz="1800" u="none" cap="none" strike="noStrike">
              <a:solidFill>
                <a:srgbClr val="000000"/>
              </a:solidFill>
            </a:endParaRPr>
          </a:p>
          <a:p>
            <a:pPr indent="-342900" lvl="0" marL="342900" marR="0" rtl="0" algn="l">
              <a:lnSpc>
                <a:spcPct val="100000"/>
              </a:lnSpc>
              <a:spcBef>
                <a:spcPts val="0"/>
              </a:spcBef>
              <a:spcAft>
                <a:spcPts val="0"/>
              </a:spcAft>
              <a:buNone/>
            </a:pPr>
            <a:r>
              <a:t/>
            </a:r>
            <a:endParaRPr sz="1600"/>
          </a:p>
          <a:p>
            <a:pPr indent="-342900" lvl="0" marL="342900" marR="0" rtl="0" algn="l">
              <a:lnSpc>
                <a:spcPct val="100000"/>
              </a:lnSpc>
              <a:spcBef>
                <a:spcPts val="0"/>
              </a:spcBef>
              <a:spcAft>
                <a:spcPts val="0"/>
              </a:spcAft>
              <a:buNone/>
            </a:pPr>
            <a:r>
              <a:t/>
            </a:r>
            <a:endParaRPr sz="1600"/>
          </a:p>
          <a:p>
            <a:pPr indent="-342900" lvl="0" marL="342900" marR="0" rtl="0" algn="l">
              <a:lnSpc>
                <a:spcPct val="100000"/>
              </a:lnSpc>
              <a:spcBef>
                <a:spcPts val="0"/>
              </a:spcBef>
              <a:spcAft>
                <a:spcPts val="0"/>
              </a:spcAft>
              <a:buNone/>
            </a:pPr>
            <a:r>
              <a:rPr b="1" i="0" lang="en-US" sz="1800" u="none" cap="none" strike="noStrike">
                <a:solidFill>
                  <a:srgbClr val="000000"/>
                </a:solidFill>
              </a:rPr>
              <a:t>Deep learning is able to do the composition as:</a:t>
            </a:r>
            <a:br>
              <a:rPr b="1" i="0" lang="en-US" sz="1800" u="none" cap="none" strike="noStrike">
                <a:solidFill>
                  <a:srgbClr val="000000"/>
                </a:solidFill>
              </a:rPr>
            </a:br>
            <a:endParaRPr b="1" sz="1800"/>
          </a:p>
          <a:p>
            <a:pPr indent="-355600" lvl="0" marL="3429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Every word is a vector</a:t>
            </a:r>
            <a:endParaRPr b="0" i="0" sz="1600" u="none" cap="none" strike="noStrike">
              <a:solidFill>
                <a:srgbClr val="000000"/>
              </a:solidFill>
              <a:latin typeface="Arial"/>
              <a:ea typeface="Arial"/>
              <a:cs typeface="Arial"/>
              <a:sym typeface="Arial"/>
            </a:endParaRPr>
          </a:p>
          <a:p>
            <a:pPr indent="0" lvl="0" marL="342900" marR="0" rtl="0" algn="l">
              <a:lnSpc>
                <a:spcPct val="100000"/>
              </a:lnSpc>
              <a:spcBef>
                <a:spcPts val="0"/>
              </a:spcBef>
              <a:spcAft>
                <a:spcPts val="0"/>
              </a:spcAft>
              <a:buNone/>
            </a:pPr>
            <a:r>
              <a:t/>
            </a:r>
            <a:endParaRPr sz="1600"/>
          </a:p>
          <a:p>
            <a:pPr indent="-355600" lvl="0" marL="3429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A neural network (CNN or RNN) do the composition</a:t>
            </a:r>
            <a:endParaRPr b="0" i="0" sz="1600" u="none" cap="none" strike="noStrike">
              <a:solidFill>
                <a:srgbClr val="000000"/>
              </a:solidFill>
              <a:latin typeface="Arial"/>
              <a:ea typeface="Arial"/>
              <a:cs typeface="Arial"/>
              <a:sym typeface="Arial"/>
            </a:endParaRPr>
          </a:p>
        </p:txBody>
      </p:sp>
      <p:sp>
        <p:nvSpPr>
          <p:cNvPr id="321" name="Google Shape;321;p56"/>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Semantic Vector</a:t>
            </a:r>
            <a:endParaRPr b="1" sz="3600">
              <a:latin typeface="PT Sans Narrow"/>
              <a:ea typeface="PT Sans Narrow"/>
              <a:cs typeface="PT Sans Narrow"/>
              <a:sym typeface="PT Sans Narro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57"/>
          <p:cNvSpPr txBox="1"/>
          <p:nvPr/>
        </p:nvSpPr>
        <p:spPr>
          <a:xfrm>
            <a:off x="271600" y="1265025"/>
            <a:ext cx="7525800" cy="1272900"/>
          </a:xfrm>
          <a:prstGeom prst="rect">
            <a:avLst/>
          </a:prstGeom>
          <a:noFill/>
          <a:ln>
            <a:noFill/>
          </a:ln>
        </p:spPr>
        <p:txBody>
          <a:bodyPr anchorCtr="0" anchor="t" bIns="45700" lIns="91425" spcFirstLastPara="1" rIns="91425" wrap="square" tIns="45700">
            <a:noAutofit/>
          </a:bodyPr>
          <a:lstStyle/>
          <a:p>
            <a:pPr indent="-368300" lvl="0" marL="34290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000000"/>
                </a:solidFill>
              </a:rPr>
              <a:t>Traditional approaches:</a:t>
            </a:r>
            <a:endParaRPr b="1" i="0" sz="1800" u="none" cap="none" strike="noStrike">
              <a:solidFill>
                <a:srgbClr val="000000"/>
              </a:solidFill>
            </a:endParaRPr>
          </a:p>
          <a:p>
            <a:pPr indent="0" lvl="0" marL="342900" marR="0" rtl="0" algn="l">
              <a:lnSpc>
                <a:spcPct val="100000"/>
              </a:lnSpc>
              <a:spcBef>
                <a:spcPts val="0"/>
              </a:spcBef>
              <a:spcAft>
                <a:spcPts val="0"/>
              </a:spcAft>
              <a:buNone/>
            </a:pPr>
            <a:r>
              <a:t/>
            </a:r>
            <a:endParaRPr b="1" sz="1800"/>
          </a:p>
          <a:p>
            <a:pPr indent="-355600" lvl="0" marL="3429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Bag-of-words are used and fed into classifiers. </a:t>
            </a:r>
            <a:endParaRPr b="0" i="0" sz="1600" u="none" cap="none" strike="noStrike">
              <a:solidFill>
                <a:srgbClr val="000000"/>
              </a:solidFill>
              <a:latin typeface="Arial"/>
              <a:ea typeface="Arial"/>
              <a:cs typeface="Arial"/>
              <a:sym typeface="Arial"/>
            </a:endParaRPr>
          </a:p>
          <a:p>
            <a:pPr indent="-355600" lvl="0" marL="3429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Sentiment word list are used, which contain positive and negative words. </a:t>
            </a:r>
            <a:endParaRPr b="0" i="0" sz="1600" u="none" cap="none" strike="noStrike">
              <a:solidFill>
                <a:srgbClr val="000000"/>
              </a:solidFill>
              <a:latin typeface="Arial"/>
              <a:ea typeface="Arial"/>
              <a:cs typeface="Arial"/>
              <a:sym typeface="Arial"/>
            </a:endParaRPr>
          </a:p>
        </p:txBody>
      </p:sp>
      <p:sp>
        <p:nvSpPr>
          <p:cNvPr id="327" name="Google Shape;327;p57"/>
          <p:cNvSpPr txBox="1"/>
          <p:nvPr/>
        </p:nvSpPr>
        <p:spPr>
          <a:xfrm>
            <a:off x="271600" y="3325675"/>
            <a:ext cx="7386000" cy="946500"/>
          </a:xfrm>
          <a:prstGeom prst="rect">
            <a:avLst/>
          </a:prstGeom>
          <a:noFill/>
          <a:ln>
            <a:noFill/>
          </a:ln>
        </p:spPr>
        <p:txBody>
          <a:bodyPr anchorCtr="0" anchor="t" bIns="45700" lIns="91425" spcFirstLastPara="1" rIns="91425" wrap="square" tIns="45700">
            <a:noAutofit/>
          </a:bodyPr>
          <a:lstStyle/>
          <a:p>
            <a:pPr indent="-368300" lvl="1" marL="34290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000000"/>
                </a:solidFill>
              </a:rPr>
              <a:t>Deep learning models:</a:t>
            </a:r>
            <a:br>
              <a:rPr b="1" i="0" lang="en-US" sz="1800" u="none" cap="none" strike="noStrike">
                <a:solidFill>
                  <a:srgbClr val="000000"/>
                </a:solidFill>
              </a:rPr>
            </a:br>
            <a:endParaRPr b="1" sz="1800"/>
          </a:p>
          <a:p>
            <a:pPr indent="-355600" lvl="0" marL="3429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Same semantic vector models</a:t>
            </a:r>
            <a:endParaRPr sz="1600"/>
          </a:p>
          <a:p>
            <a:pPr indent="-355600" lvl="0" marL="3429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Word vectors or even char vectors as input</a:t>
            </a:r>
            <a:endParaRPr b="0" i="0" sz="1600" u="none" cap="none" strike="noStrike">
              <a:solidFill>
                <a:srgbClr val="000000"/>
              </a:solidFill>
              <a:latin typeface="Arial"/>
              <a:ea typeface="Arial"/>
              <a:cs typeface="Arial"/>
              <a:sym typeface="Arial"/>
            </a:endParaRPr>
          </a:p>
        </p:txBody>
      </p:sp>
      <p:pic>
        <p:nvPicPr>
          <p:cNvPr descr="https://ahmedbesbes.com/images/article_5/tfidf.jpg" id="328" name="Google Shape;328;p57"/>
          <p:cNvPicPr preferRelativeResize="0"/>
          <p:nvPr/>
        </p:nvPicPr>
        <p:blipFill rotWithShape="1">
          <a:blip r:embed="rId3">
            <a:alphaModFix/>
          </a:blip>
          <a:srcRect b="0" l="0" r="0" t="0"/>
          <a:stretch/>
        </p:blipFill>
        <p:spPr>
          <a:xfrm>
            <a:off x="7774480" y="1265027"/>
            <a:ext cx="4114800" cy="2514600"/>
          </a:xfrm>
          <a:prstGeom prst="rect">
            <a:avLst/>
          </a:prstGeom>
          <a:noFill/>
          <a:ln>
            <a:noFill/>
          </a:ln>
        </p:spPr>
      </p:pic>
      <p:pic>
        <p:nvPicPr>
          <p:cNvPr id="329" name="Google Shape;329;p57"/>
          <p:cNvPicPr preferRelativeResize="0"/>
          <p:nvPr/>
        </p:nvPicPr>
        <p:blipFill rotWithShape="1">
          <a:blip r:embed="rId4">
            <a:alphaModFix/>
          </a:blip>
          <a:srcRect b="0" l="0" r="0" t="0"/>
          <a:stretch/>
        </p:blipFill>
        <p:spPr>
          <a:xfrm>
            <a:off x="3189366" y="4681970"/>
            <a:ext cx="6639337" cy="1810728"/>
          </a:xfrm>
          <a:prstGeom prst="rect">
            <a:avLst/>
          </a:prstGeom>
          <a:noFill/>
          <a:ln>
            <a:noFill/>
          </a:ln>
        </p:spPr>
      </p:pic>
      <p:sp>
        <p:nvSpPr>
          <p:cNvPr id="330" name="Google Shape;330;p57"/>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Sentiment Analysis</a:t>
            </a:r>
            <a:endParaRPr b="1" sz="3600">
              <a:latin typeface="PT Sans Narrow"/>
              <a:ea typeface="PT Sans Narrow"/>
              <a:cs typeface="PT Sans Narrow"/>
              <a:sym typeface="PT Sans Narro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8"/>
          <p:cNvSpPr txBox="1"/>
          <p:nvPr/>
        </p:nvSpPr>
        <p:spPr>
          <a:xfrm>
            <a:off x="271600" y="1285938"/>
            <a:ext cx="10385100" cy="1169400"/>
          </a:xfrm>
          <a:prstGeom prst="rect">
            <a:avLst/>
          </a:prstGeom>
          <a:noFill/>
          <a:ln>
            <a:noFill/>
          </a:ln>
        </p:spPr>
        <p:txBody>
          <a:bodyPr anchorCtr="0" anchor="t" bIns="45700" lIns="91425" spcFirstLastPara="1" rIns="91425" wrap="square" tIns="45700">
            <a:noAutofit/>
          </a:bodyPr>
          <a:lstStyle/>
          <a:p>
            <a:pPr indent="-368300" lvl="0" marL="34290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000000"/>
                </a:solidFill>
              </a:rPr>
              <a:t>Traditional approaches:</a:t>
            </a:r>
            <a:br>
              <a:rPr b="1" i="0" lang="en-US" sz="1800" u="none" cap="none" strike="noStrike">
                <a:solidFill>
                  <a:srgbClr val="000000"/>
                </a:solidFill>
              </a:rPr>
            </a:br>
            <a:endParaRPr b="1" sz="1800"/>
          </a:p>
          <a:p>
            <a:pPr indent="-355600" lvl="0" marL="3429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Hand-craft rules are designed to capture word and other knowledge. </a:t>
            </a:r>
            <a:endParaRPr b="0" i="0" sz="1600" u="none" cap="none" strike="noStrike">
              <a:solidFill>
                <a:srgbClr val="000000"/>
              </a:solidFill>
              <a:latin typeface="Arial"/>
              <a:ea typeface="Arial"/>
              <a:cs typeface="Arial"/>
              <a:sym typeface="Arial"/>
            </a:endParaRPr>
          </a:p>
          <a:p>
            <a:pPr indent="-355600" lvl="0" marL="3429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Regular expression used a lot</a:t>
            </a:r>
            <a:endParaRPr sz="1600"/>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8"/>
          <p:cNvSpPr txBox="1"/>
          <p:nvPr/>
        </p:nvSpPr>
        <p:spPr>
          <a:xfrm>
            <a:off x="271600" y="2790225"/>
            <a:ext cx="11474700" cy="954000"/>
          </a:xfrm>
          <a:prstGeom prst="rect">
            <a:avLst/>
          </a:prstGeom>
          <a:noFill/>
          <a:ln>
            <a:noFill/>
          </a:ln>
        </p:spPr>
        <p:txBody>
          <a:bodyPr anchorCtr="0" anchor="t" bIns="45700" lIns="91425" spcFirstLastPara="1" rIns="91425" wrap="square" tIns="45700">
            <a:noAutofit/>
          </a:bodyPr>
          <a:lstStyle/>
          <a:p>
            <a:pPr indent="-368300" lvl="1" marL="34290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000000"/>
                </a:solidFill>
              </a:rPr>
              <a:t>Deep learning approaches:</a:t>
            </a:r>
            <a:br>
              <a:rPr b="1" i="0" lang="en-US" sz="1800" u="none" cap="none" strike="noStrike">
                <a:solidFill>
                  <a:srgbClr val="000000"/>
                </a:solidFill>
              </a:rPr>
            </a:br>
            <a:endParaRPr b="1" sz="1800"/>
          </a:p>
          <a:p>
            <a:pPr indent="-355600" lvl="0" marL="3429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Same semantic vector models</a:t>
            </a:r>
            <a:endParaRPr sz="1600"/>
          </a:p>
          <a:p>
            <a:pPr indent="-355600" lvl="0" marL="3429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Questions and answers are projected into the same vector space.</a:t>
            </a:r>
            <a:endParaRPr b="0" i="0" sz="1600" u="none" cap="none" strike="noStrike">
              <a:solidFill>
                <a:srgbClr val="000000"/>
              </a:solidFill>
              <a:latin typeface="Arial"/>
              <a:ea typeface="Arial"/>
              <a:cs typeface="Arial"/>
              <a:sym typeface="Arial"/>
            </a:endParaRPr>
          </a:p>
        </p:txBody>
      </p:sp>
      <p:pic>
        <p:nvPicPr>
          <p:cNvPr descr="nter image description here" id="337" name="Google Shape;337;p58"/>
          <p:cNvPicPr preferRelativeResize="0"/>
          <p:nvPr/>
        </p:nvPicPr>
        <p:blipFill rotWithShape="1">
          <a:blip r:embed="rId3">
            <a:alphaModFix/>
          </a:blip>
          <a:srcRect b="28814" l="0" r="0" t="12601"/>
          <a:stretch/>
        </p:blipFill>
        <p:spPr>
          <a:xfrm>
            <a:off x="3139562" y="4340322"/>
            <a:ext cx="5912876" cy="2083899"/>
          </a:xfrm>
          <a:prstGeom prst="rect">
            <a:avLst/>
          </a:prstGeom>
          <a:noFill/>
          <a:ln>
            <a:noFill/>
          </a:ln>
        </p:spPr>
      </p:pic>
      <p:sp>
        <p:nvSpPr>
          <p:cNvPr id="338" name="Google Shape;338;p58"/>
          <p:cNvSpPr txBox="1"/>
          <p:nvPr/>
        </p:nvSpPr>
        <p:spPr>
          <a:xfrm>
            <a:off x="3896135" y="5452922"/>
            <a:ext cx="1789044"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From Tan et al 2016</a:t>
            </a:r>
            <a:endParaRPr b="0" i="0" sz="1400" u="none" cap="none" strike="noStrike">
              <a:solidFill>
                <a:srgbClr val="000000"/>
              </a:solidFill>
              <a:latin typeface="Arial"/>
              <a:ea typeface="Arial"/>
              <a:cs typeface="Arial"/>
              <a:sym typeface="Arial"/>
            </a:endParaRPr>
          </a:p>
        </p:txBody>
      </p:sp>
      <p:sp>
        <p:nvSpPr>
          <p:cNvPr id="339" name="Google Shape;339;p58"/>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Question Answering</a:t>
            </a:r>
            <a:endParaRPr b="1" sz="3600">
              <a:latin typeface="PT Sans Narrow"/>
              <a:ea typeface="PT Sans Narrow"/>
              <a:cs typeface="PT Sans Narrow"/>
              <a:sym typeface="PT Sans Narro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9"/>
          <p:cNvSpPr txBox="1"/>
          <p:nvPr/>
        </p:nvSpPr>
        <p:spPr>
          <a:xfrm>
            <a:off x="271600" y="1223150"/>
            <a:ext cx="11363100" cy="1217100"/>
          </a:xfrm>
          <a:prstGeom prst="rect">
            <a:avLst/>
          </a:prstGeom>
          <a:noFill/>
          <a:ln>
            <a:noFill/>
          </a:ln>
        </p:spPr>
        <p:txBody>
          <a:bodyPr anchorCtr="0" anchor="t" bIns="45700" lIns="91425" spcFirstLastPara="1" rIns="91425" wrap="square" tIns="45700">
            <a:noAutofit/>
          </a:bodyPr>
          <a:lstStyle/>
          <a:p>
            <a:pPr indent="-368300" lvl="0" marL="34290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000000"/>
                </a:solidFill>
              </a:rPr>
              <a:t>Traditional approaches:</a:t>
            </a:r>
            <a:br>
              <a:rPr b="1" i="0" lang="en-US" sz="1800" u="none" cap="none" strike="noStrike">
                <a:solidFill>
                  <a:srgbClr val="000000"/>
                </a:solidFill>
              </a:rPr>
            </a:br>
            <a:endParaRPr b="1" sz="1800"/>
          </a:p>
          <a:p>
            <a:pPr indent="-355600" lvl="0" marL="3429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Hand-craft knowledge base are used.</a:t>
            </a:r>
            <a:endParaRPr sz="1600"/>
          </a:p>
          <a:p>
            <a:pPr indent="-355600" lvl="0" marL="3429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Can not address out-of-domain question.</a:t>
            </a:r>
            <a:endParaRPr b="0" i="0" sz="1600" u="none" cap="none" strike="noStrike">
              <a:solidFill>
                <a:srgbClr val="000000"/>
              </a:solidFill>
              <a:latin typeface="Arial"/>
              <a:ea typeface="Arial"/>
              <a:cs typeface="Arial"/>
              <a:sym typeface="Arial"/>
            </a:endParaRPr>
          </a:p>
        </p:txBody>
      </p:sp>
      <p:sp>
        <p:nvSpPr>
          <p:cNvPr id="345" name="Google Shape;345;p59"/>
          <p:cNvSpPr txBox="1"/>
          <p:nvPr/>
        </p:nvSpPr>
        <p:spPr>
          <a:xfrm>
            <a:off x="278700" y="2824813"/>
            <a:ext cx="11634600" cy="738600"/>
          </a:xfrm>
          <a:prstGeom prst="rect">
            <a:avLst/>
          </a:prstGeom>
          <a:noFill/>
          <a:ln>
            <a:noFill/>
          </a:ln>
        </p:spPr>
        <p:txBody>
          <a:bodyPr anchorCtr="0" anchor="t" bIns="45700" lIns="91425" spcFirstLastPara="1" rIns="91425" wrap="square" tIns="45700">
            <a:noAutofit/>
          </a:bodyPr>
          <a:lstStyle/>
          <a:p>
            <a:pPr indent="-368300" lvl="1" marL="34290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000000"/>
                </a:solidFill>
              </a:rPr>
              <a:t>Deep learning approaches:</a:t>
            </a:r>
            <a:br>
              <a:rPr b="1" i="0" lang="en-US" sz="1800" u="none" cap="none" strike="noStrike">
                <a:solidFill>
                  <a:srgbClr val="000000"/>
                </a:solidFill>
              </a:rPr>
            </a:br>
            <a:endParaRPr b="1" sz="1800"/>
          </a:p>
          <a:p>
            <a:pPr indent="-355600" lvl="0" marL="3429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Neural language models which can generate language.</a:t>
            </a:r>
            <a:endParaRPr sz="1600"/>
          </a:p>
        </p:txBody>
      </p:sp>
      <p:pic>
        <p:nvPicPr>
          <p:cNvPr id="346" name="Google Shape;346;p59"/>
          <p:cNvPicPr preferRelativeResize="0"/>
          <p:nvPr/>
        </p:nvPicPr>
        <p:blipFill rotWithShape="1">
          <a:blip r:embed="rId3">
            <a:alphaModFix/>
          </a:blip>
          <a:srcRect b="0" l="0" r="0" t="0"/>
          <a:stretch/>
        </p:blipFill>
        <p:spPr>
          <a:xfrm>
            <a:off x="2624756" y="3947983"/>
            <a:ext cx="6942483" cy="2666795"/>
          </a:xfrm>
          <a:prstGeom prst="rect">
            <a:avLst/>
          </a:prstGeom>
          <a:noFill/>
          <a:ln>
            <a:noFill/>
          </a:ln>
        </p:spPr>
      </p:pic>
      <p:sp>
        <p:nvSpPr>
          <p:cNvPr id="347" name="Google Shape;347;p59"/>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Chatbot</a:t>
            </a:r>
            <a:endParaRPr b="1" sz="3600">
              <a:latin typeface="PT Sans Narrow"/>
              <a:ea typeface="PT Sans Narrow"/>
              <a:cs typeface="PT Sans Narrow"/>
              <a:sym typeface="PT Sans Narro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pic>
        <p:nvPicPr>
          <p:cNvPr id="352" name="Google Shape;352;p60"/>
          <p:cNvPicPr preferRelativeResize="0"/>
          <p:nvPr/>
        </p:nvPicPr>
        <p:blipFill rotWithShape="1">
          <a:blip r:embed="rId3">
            <a:alphaModFix/>
          </a:blip>
          <a:srcRect b="0" l="0" r="0" t="0"/>
          <a:stretch/>
        </p:blipFill>
        <p:spPr>
          <a:xfrm>
            <a:off x="4295882" y="3626040"/>
            <a:ext cx="7150100" cy="3073400"/>
          </a:xfrm>
          <a:prstGeom prst="rect">
            <a:avLst/>
          </a:prstGeom>
          <a:noFill/>
          <a:ln>
            <a:noFill/>
          </a:ln>
        </p:spPr>
      </p:pic>
      <p:sp>
        <p:nvSpPr>
          <p:cNvPr id="353" name="Google Shape;353;p60"/>
          <p:cNvSpPr txBox="1"/>
          <p:nvPr/>
        </p:nvSpPr>
        <p:spPr>
          <a:xfrm>
            <a:off x="253725" y="1156600"/>
            <a:ext cx="5933100" cy="738600"/>
          </a:xfrm>
          <a:prstGeom prst="rect">
            <a:avLst/>
          </a:prstGeom>
          <a:noFill/>
          <a:ln>
            <a:noFill/>
          </a:ln>
        </p:spPr>
        <p:txBody>
          <a:bodyPr anchorCtr="0" anchor="t" bIns="45700" lIns="91425" spcFirstLastPara="1" rIns="91425" wrap="square" tIns="45700">
            <a:noAutofit/>
          </a:bodyPr>
          <a:lstStyle/>
          <a:p>
            <a:pPr indent="-368300" lvl="0" marL="34290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000000"/>
                </a:solidFill>
              </a:rPr>
              <a:t>Traditional approaches:</a:t>
            </a:r>
            <a:br>
              <a:rPr b="1" i="0" lang="en-US" sz="1800" u="none" cap="none" strike="noStrike">
                <a:solidFill>
                  <a:srgbClr val="000000"/>
                </a:solidFill>
              </a:rPr>
            </a:br>
            <a:endParaRPr b="1" sz="1800"/>
          </a:p>
          <a:p>
            <a:pPr indent="-355600" lvl="0" marL="3429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Statistical model (Moses)</a:t>
            </a:r>
            <a:endParaRPr b="0" i="0" sz="1600" u="none" cap="none" strike="noStrike">
              <a:solidFill>
                <a:srgbClr val="000000"/>
              </a:solidFill>
              <a:latin typeface="Arial"/>
              <a:ea typeface="Arial"/>
              <a:cs typeface="Arial"/>
              <a:sym typeface="Arial"/>
            </a:endParaRPr>
          </a:p>
          <a:p>
            <a:pPr indent="-355600" lvl="0" marL="3429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Very large complex system</a:t>
            </a:r>
            <a:endParaRPr b="0" i="0" sz="1600" u="none" cap="none" strike="noStrike">
              <a:solidFill>
                <a:srgbClr val="000000"/>
              </a:solidFill>
              <a:latin typeface="Arial"/>
              <a:ea typeface="Arial"/>
              <a:cs typeface="Arial"/>
              <a:sym typeface="Arial"/>
            </a:endParaRPr>
          </a:p>
        </p:txBody>
      </p:sp>
      <p:sp>
        <p:nvSpPr>
          <p:cNvPr id="354" name="Google Shape;354;p60"/>
          <p:cNvSpPr txBox="1"/>
          <p:nvPr/>
        </p:nvSpPr>
        <p:spPr>
          <a:xfrm>
            <a:off x="271600" y="2910756"/>
            <a:ext cx="6440700" cy="523200"/>
          </a:xfrm>
          <a:prstGeom prst="rect">
            <a:avLst/>
          </a:prstGeom>
          <a:noFill/>
          <a:ln>
            <a:noFill/>
          </a:ln>
        </p:spPr>
        <p:txBody>
          <a:bodyPr anchorCtr="0" anchor="t" bIns="45700" lIns="91425" spcFirstLastPara="1" rIns="91425" wrap="square" tIns="45700">
            <a:noAutofit/>
          </a:bodyPr>
          <a:lstStyle/>
          <a:p>
            <a:pPr indent="-368300" lvl="1" marL="34290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000000"/>
                </a:solidFill>
              </a:rPr>
              <a:t>Deep learning approaches:</a:t>
            </a:r>
            <a:br>
              <a:rPr b="1" i="0" lang="en-US" sz="1800" u="none" cap="none" strike="noStrike">
                <a:solidFill>
                  <a:srgbClr val="000000"/>
                </a:solidFill>
              </a:rPr>
            </a:br>
            <a:endParaRPr b="1" sz="1800"/>
          </a:p>
          <a:p>
            <a:pPr indent="-355600" lvl="0" marL="3429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Source sentence is mapped to vector, then output sentence generated</a:t>
            </a:r>
            <a:endParaRPr sz="1600"/>
          </a:p>
        </p:txBody>
      </p:sp>
      <p:pic>
        <p:nvPicPr>
          <p:cNvPr descr="mage result for statistical machine translation" id="355" name="Google Shape;355;p60"/>
          <p:cNvPicPr preferRelativeResize="0"/>
          <p:nvPr/>
        </p:nvPicPr>
        <p:blipFill rotWithShape="1">
          <a:blip r:embed="rId4">
            <a:alphaModFix/>
          </a:blip>
          <a:srcRect b="0" l="0" r="0" t="0"/>
          <a:stretch/>
        </p:blipFill>
        <p:spPr>
          <a:xfrm>
            <a:off x="6440557" y="1156612"/>
            <a:ext cx="3098926" cy="2070291"/>
          </a:xfrm>
          <a:prstGeom prst="rect">
            <a:avLst/>
          </a:prstGeom>
          <a:noFill/>
          <a:ln>
            <a:noFill/>
          </a:ln>
        </p:spPr>
      </p:pic>
      <p:sp>
        <p:nvSpPr>
          <p:cNvPr id="356" name="Google Shape;356;p60"/>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Machine Translation</a:t>
            </a:r>
            <a:endParaRPr b="1" sz="3600">
              <a:latin typeface="PT Sans Narrow"/>
              <a:ea typeface="PT Sans Narrow"/>
              <a:cs typeface="PT Sans Narrow"/>
              <a:sym typeface="PT Sans Narro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61"/>
          <p:cNvSpPr txBox="1"/>
          <p:nvPr/>
        </p:nvSpPr>
        <p:spPr>
          <a:xfrm>
            <a:off x="271600" y="1623650"/>
            <a:ext cx="11715600" cy="307800"/>
          </a:xfrm>
          <a:prstGeom prst="rect">
            <a:avLst/>
          </a:prstGeom>
          <a:noFill/>
          <a:ln>
            <a:noFill/>
          </a:ln>
        </p:spPr>
        <p:txBody>
          <a:bodyPr anchorCtr="0" anchor="t" bIns="45700" lIns="91425" spcFirstLastPara="1" rIns="91425" wrap="square" tIns="45700">
            <a:noAutofit/>
          </a:bodyPr>
          <a:lstStyle/>
          <a:p>
            <a:pPr indent="-368300" lvl="0" marL="34290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000000"/>
                </a:solidFill>
              </a:rPr>
              <a:t>The term Neural network is that the models that simulate the functional properties of neurons in the brain. </a:t>
            </a:r>
            <a:endParaRPr b="1" i="0" sz="1800" u="none" cap="none" strike="noStrike">
              <a:solidFill>
                <a:srgbClr val="000000"/>
              </a:solidFill>
            </a:endParaRPr>
          </a:p>
        </p:txBody>
      </p:sp>
      <p:pic>
        <p:nvPicPr>
          <p:cNvPr id="362" name="Google Shape;362;p61"/>
          <p:cNvPicPr preferRelativeResize="0"/>
          <p:nvPr/>
        </p:nvPicPr>
        <p:blipFill rotWithShape="1">
          <a:blip r:embed="rId3">
            <a:alphaModFix/>
          </a:blip>
          <a:srcRect b="0" l="0" r="0" t="0"/>
          <a:stretch/>
        </p:blipFill>
        <p:spPr>
          <a:xfrm>
            <a:off x="2923071" y="2391560"/>
            <a:ext cx="6345860" cy="4216490"/>
          </a:xfrm>
          <a:prstGeom prst="rect">
            <a:avLst/>
          </a:prstGeom>
          <a:noFill/>
          <a:ln>
            <a:noFill/>
          </a:ln>
        </p:spPr>
      </p:pic>
      <p:sp>
        <p:nvSpPr>
          <p:cNvPr id="363" name="Google Shape;363;p61"/>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Neural Network</a:t>
            </a:r>
            <a:endParaRPr b="1" sz="3600">
              <a:latin typeface="PT Sans Narrow"/>
              <a:ea typeface="PT Sans Narrow"/>
              <a:cs typeface="PT Sans Narrow"/>
              <a:sym typeface="PT Sans Narro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62"/>
          <p:cNvSpPr txBox="1"/>
          <p:nvPr/>
        </p:nvSpPr>
        <p:spPr>
          <a:xfrm>
            <a:off x="271600" y="1316300"/>
            <a:ext cx="11093100" cy="523200"/>
          </a:xfrm>
          <a:prstGeom prst="rect">
            <a:avLst/>
          </a:prstGeom>
          <a:noFill/>
          <a:ln>
            <a:noFill/>
          </a:ln>
        </p:spPr>
        <p:txBody>
          <a:bodyPr anchorCtr="0" anchor="t" bIns="45700" lIns="91425" spcFirstLastPara="1" rIns="91425" wrap="square" tIns="45700">
            <a:noAutofit/>
          </a:bodyPr>
          <a:lstStyle/>
          <a:p>
            <a:pPr indent="-368300" lvl="0" marL="34290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000000"/>
                </a:solidFill>
              </a:rPr>
              <a:t>Equations in the artificial neuron</a:t>
            </a:r>
            <a:br>
              <a:rPr b="1" i="0" lang="en-US" sz="1800" u="none" cap="none" strike="noStrike">
                <a:solidFill>
                  <a:srgbClr val="000000"/>
                </a:solidFill>
              </a:rPr>
            </a:br>
            <a:endParaRPr b="1" sz="1800"/>
          </a:p>
          <a:p>
            <a:pPr indent="-368300" lvl="0" marL="34290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000000"/>
                </a:solidFill>
              </a:rPr>
              <a:t>Logistic Regression is related to the basic operation of basic neuron, if the f is sigmoid function</a:t>
            </a:r>
            <a:endParaRPr b="1" i="0" sz="1800" u="none" cap="none" strike="noStrike">
              <a:solidFill>
                <a:srgbClr val="000000"/>
              </a:solidFill>
            </a:endParaRPr>
          </a:p>
        </p:txBody>
      </p:sp>
      <p:pic>
        <p:nvPicPr>
          <p:cNvPr id="369" name="Google Shape;369;p62"/>
          <p:cNvPicPr preferRelativeResize="0"/>
          <p:nvPr/>
        </p:nvPicPr>
        <p:blipFill rotWithShape="1">
          <a:blip r:embed="rId3">
            <a:alphaModFix/>
          </a:blip>
          <a:srcRect b="0" l="0" r="0" t="0"/>
          <a:stretch/>
        </p:blipFill>
        <p:spPr>
          <a:xfrm>
            <a:off x="2264058" y="2477375"/>
            <a:ext cx="7663897" cy="4380624"/>
          </a:xfrm>
          <a:prstGeom prst="rect">
            <a:avLst/>
          </a:prstGeom>
          <a:noFill/>
          <a:ln>
            <a:noFill/>
          </a:ln>
        </p:spPr>
      </p:pic>
      <p:sp>
        <p:nvSpPr>
          <p:cNvPr id="370" name="Google Shape;370;p62"/>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Neuron Computation: Logistic Regression</a:t>
            </a:r>
            <a:endParaRPr b="1" sz="3600">
              <a:latin typeface="PT Sans Narrow"/>
              <a:ea typeface="PT Sans Narrow"/>
              <a:cs typeface="PT Sans Narrow"/>
              <a:sym typeface="PT Sans Narro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63"/>
          <p:cNvSpPr txBox="1"/>
          <p:nvPr/>
        </p:nvSpPr>
        <p:spPr>
          <a:xfrm>
            <a:off x="271600" y="1241800"/>
            <a:ext cx="11838000" cy="5454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400"/>
              <a:buFont typeface="Noto Sans Symbols"/>
              <a:buChar char="❑"/>
            </a:pPr>
            <a:r>
              <a:rPr b="0" i="0" lang="en-US" u="none" cap="none" strike="noStrike">
                <a:solidFill>
                  <a:srgbClr val="000000"/>
                </a:solidFill>
                <a:latin typeface="Arial"/>
                <a:ea typeface="Arial"/>
                <a:cs typeface="Arial"/>
                <a:sym typeface="Arial"/>
              </a:rPr>
              <a:t>Logistic Regression was developed as a statistical model that is used to estimate the probability of a binary response based on one </a:t>
            </a:r>
            <a:r>
              <a:rPr lang="en-US"/>
              <a:t>or </a:t>
            </a:r>
            <a:r>
              <a:rPr b="0" i="0" lang="en-US" u="none" cap="none" strike="noStrike">
                <a:solidFill>
                  <a:srgbClr val="000000"/>
                </a:solidFill>
                <a:latin typeface="Arial"/>
                <a:ea typeface="Arial"/>
                <a:cs typeface="Arial"/>
                <a:sym typeface="Arial"/>
              </a:rPr>
              <a:t>more features.</a:t>
            </a:r>
            <a:endParaRPr b="0" i="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Arial"/>
                <a:ea typeface="Arial"/>
                <a:cs typeface="Arial"/>
                <a:sym typeface="Arial"/>
              </a:rPr>
              <a:t>A binary response: binary classification problem.</a:t>
            </a:r>
            <a:endParaRPr/>
          </a:p>
          <a:p>
            <a:pPr indent="-342900" lvl="0" marL="34290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Arial"/>
                <a:ea typeface="Arial"/>
                <a:cs typeface="Arial"/>
                <a:sym typeface="Arial"/>
              </a:rPr>
              <a:t>Linear Regression:  model the linear relationship between a continuous target and several features. </a:t>
            </a:r>
            <a:endParaRPr b="0" i="0" sz="14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Arial"/>
                <a:ea typeface="Arial"/>
                <a:cs typeface="Arial"/>
                <a:sym typeface="Arial"/>
              </a:rPr>
              <a:t>If target y is binary variable (0 vs 1)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Arial"/>
                <a:ea typeface="Arial"/>
                <a:cs typeface="Arial"/>
                <a:sym typeface="Arial"/>
              </a:rPr>
              <a:t>If we want the outcome can be interpreted from probabilistic aspect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p:txBody>
      </p:sp>
      <p:sp>
        <p:nvSpPr>
          <p:cNvPr id="376" name="Google Shape;376;p63"/>
          <p:cNvSpPr txBox="1"/>
          <p:nvPr/>
        </p:nvSpPr>
        <p:spPr>
          <a:xfrm>
            <a:off x="1722784" y="2243935"/>
            <a:ext cx="1484244" cy="307777"/>
          </a:xfrm>
          <a:prstGeom prst="rect">
            <a:avLst/>
          </a:prstGeom>
          <a:blipFill rotWithShape="1">
            <a:blip r:embed="rId3">
              <a:alphaModFix/>
            </a:blip>
            <a:stretch>
              <a:fillRect b="-27448" l="-3291" r="-329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pic>
        <p:nvPicPr>
          <p:cNvPr id="377" name="Google Shape;377;p63"/>
          <p:cNvPicPr preferRelativeResize="0"/>
          <p:nvPr/>
        </p:nvPicPr>
        <p:blipFill rotWithShape="1">
          <a:blip r:embed="rId4">
            <a:alphaModFix/>
          </a:blip>
          <a:srcRect b="13107" l="10730" r="8136" t="280"/>
          <a:stretch/>
        </p:blipFill>
        <p:spPr>
          <a:xfrm>
            <a:off x="4080950" y="2171013"/>
            <a:ext cx="2915999" cy="1584000"/>
          </a:xfrm>
          <a:prstGeom prst="rect">
            <a:avLst/>
          </a:prstGeom>
          <a:noFill/>
          <a:ln>
            <a:noFill/>
          </a:ln>
        </p:spPr>
      </p:pic>
      <p:pic>
        <p:nvPicPr>
          <p:cNvPr id="378" name="Google Shape;378;p63"/>
          <p:cNvPicPr preferRelativeResize="0"/>
          <p:nvPr/>
        </p:nvPicPr>
        <p:blipFill rotWithShape="1">
          <a:blip r:embed="rId5">
            <a:alphaModFix/>
          </a:blip>
          <a:srcRect b="0" l="0" r="0" t="0"/>
          <a:stretch/>
        </p:blipFill>
        <p:spPr>
          <a:xfrm>
            <a:off x="5400001" y="4310350"/>
            <a:ext cx="2759375" cy="2302875"/>
          </a:xfrm>
          <a:prstGeom prst="rect">
            <a:avLst/>
          </a:prstGeom>
          <a:noFill/>
          <a:ln>
            <a:noFill/>
          </a:ln>
        </p:spPr>
      </p:pic>
      <p:sp>
        <p:nvSpPr>
          <p:cNvPr id="379" name="Google Shape;379;p63"/>
          <p:cNvSpPr txBox="1"/>
          <p:nvPr/>
        </p:nvSpPr>
        <p:spPr>
          <a:xfrm>
            <a:off x="2596779" y="5105356"/>
            <a:ext cx="1484100" cy="436200"/>
          </a:xfrm>
          <a:prstGeom prst="rect">
            <a:avLst/>
          </a:prstGeom>
          <a:blipFill rotWithShape="1">
            <a:blip r:embed="rId6">
              <a:alphaModFix/>
            </a:blip>
            <a:stretch>
              <a:fillRect b="-19716" l="-10245" r="0" t="-4223"/>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80" name="Google Shape;380;p63"/>
          <p:cNvSpPr txBox="1"/>
          <p:nvPr/>
        </p:nvSpPr>
        <p:spPr>
          <a:xfrm>
            <a:off x="2596841" y="4632202"/>
            <a:ext cx="1484100" cy="307800"/>
          </a:xfrm>
          <a:prstGeom prst="rect">
            <a:avLst/>
          </a:prstGeom>
          <a:blipFill rotWithShape="1">
            <a:blip r:embed="rId7">
              <a:alphaModFix/>
            </a:blip>
            <a:stretch>
              <a:fillRect b="-51997" l="-10245" r="0" t="-2399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81" name="Google Shape;381;p63"/>
          <p:cNvSpPr txBox="1"/>
          <p:nvPr/>
        </p:nvSpPr>
        <p:spPr>
          <a:xfrm>
            <a:off x="948780" y="4027175"/>
            <a:ext cx="51021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Solution: fed the output of linear regression into sigmoid function</a:t>
            </a:r>
            <a:endParaRPr b="0" i="0" sz="1400" u="none" cap="none" strike="noStrike">
              <a:solidFill>
                <a:srgbClr val="000000"/>
              </a:solidFill>
              <a:latin typeface="Arial"/>
              <a:ea typeface="Arial"/>
              <a:cs typeface="Arial"/>
              <a:sym typeface="Arial"/>
            </a:endParaRPr>
          </a:p>
        </p:txBody>
      </p:sp>
      <p:sp>
        <p:nvSpPr>
          <p:cNvPr id="382" name="Google Shape;382;p63"/>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Logistic Regression</a:t>
            </a:r>
            <a:endParaRPr b="1" sz="3600">
              <a:latin typeface="PT Sans Narrow"/>
              <a:ea typeface="PT Sans Narrow"/>
              <a:cs typeface="PT Sans Narrow"/>
              <a:sym typeface="PT Sans Narrow"/>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64"/>
          <p:cNvSpPr txBox="1"/>
          <p:nvPr/>
        </p:nvSpPr>
        <p:spPr>
          <a:xfrm>
            <a:off x="271600" y="1107350"/>
            <a:ext cx="9144000" cy="738600"/>
          </a:xfrm>
          <a:prstGeom prst="rect">
            <a:avLst/>
          </a:prstGeom>
          <a:noFill/>
          <a:ln>
            <a:noFill/>
          </a:ln>
        </p:spPr>
        <p:txBody>
          <a:bodyPr anchorCtr="0" anchor="t" bIns="45700" lIns="91425" spcFirstLastPara="1" rIns="91425" wrap="square" tIns="45700">
            <a:noAutofit/>
          </a:bodyPr>
          <a:lstStyle/>
          <a:p>
            <a:pPr indent="-368300" lvl="0" marL="34290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Improve the model capacity </a:t>
            </a:r>
            <a:endParaRPr b="0" i="0" sz="1800" u="none" cap="none" strike="noStrike">
              <a:solidFill>
                <a:srgbClr val="000000"/>
              </a:solidFill>
              <a:latin typeface="Arial"/>
              <a:ea typeface="Arial"/>
              <a:cs typeface="Arial"/>
              <a:sym typeface="Arial"/>
            </a:endParaRPr>
          </a:p>
          <a:p>
            <a:pPr indent="-368300" lvl="0" marL="34290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For linear regression, without b,  the line always pass through the origin. </a:t>
            </a:r>
            <a:endParaRPr b="0" i="0" sz="1800" u="none" cap="none" strike="noStrike">
              <a:solidFill>
                <a:srgbClr val="000000"/>
              </a:solidFill>
              <a:latin typeface="Arial"/>
              <a:ea typeface="Arial"/>
              <a:cs typeface="Arial"/>
              <a:sym typeface="Arial"/>
            </a:endParaRPr>
          </a:p>
          <a:p>
            <a:pPr indent="-368300" lvl="0" marL="34290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For logistic regression,  the story is the same.  </a:t>
            </a:r>
            <a:endParaRPr b="0" i="0" sz="1800" u="none" cap="none" strike="noStrike">
              <a:solidFill>
                <a:srgbClr val="000000"/>
              </a:solidFill>
              <a:latin typeface="Arial"/>
              <a:ea typeface="Arial"/>
              <a:cs typeface="Arial"/>
              <a:sym typeface="Arial"/>
            </a:endParaRPr>
          </a:p>
        </p:txBody>
      </p:sp>
      <p:sp>
        <p:nvSpPr>
          <p:cNvPr id="388" name="Google Shape;388;p64"/>
          <p:cNvSpPr txBox="1"/>
          <p:nvPr/>
        </p:nvSpPr>
        <p:spPr>
          <a:xfrm>
            <a:off x="695547" y="2169614"/>
            <a:ext cx="8401800" cy="523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Arial"/>
                <a:ea typeface="Arial"/>
                <a:cs typeface="Arial"/>
                <a:sym typeface="Arial"/>
              </a:rPr>
              <a:t>w only control the steepness of the sigmoid function</a:t>
            </a:r>
            <a:endParaRPr/>
          </a:p>
          <a:p>
            <a:pPr indent="-342900" lvl="0" marL="34290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Arial"/>
                <a:ea typeface="Arial"/>
                <a:cs typeface="Arial"/>
                <a:sym typeface="Arial"/>
              </a:rPr>
              <a:t>Bias term can shift the entire curve to the left or the right</a:t>
            </a:r>
            <a:endParaRPr b="0" i="0" sz="1400" u="none" cap="none" strike="noStrike">
              <a:solidFill>
                <a:srgbClr val="000000"/>
              </a:solidFill>
              <a:latin typeface="Arial"/>
              <a:ea typeface="Arial"/>
              <a:cs typeface="Arial"/>
              <a:sym typeface="Arial"/>
            </a:endParaRPr>
          </a:p>
        </p:txBody>
      </p:sp>
      <p:pic>
        <p:nvPicPr>
          <p:cNvPr id="389" name="Google Shape;389;p64"/>
          <p:cNvPicPr preferRelativeResize="0"/>
          <p:nvPr/>
        </p:nvPicPr>
        <p:blipFill rotWithShape="1">
          <a:blip r:embed="rId3">
            <a:alphaModFix/>
          </a:blip>
          <a:srcRect b="0" l="0" r="0" t="0"/>
          <a:stretch/>
        </p:blipFill>
        <p:spPr>
          <a:xfrm>
            <a:off x="9167640" y="1192193"/>
            <a:ext cx="2451651" cy="1831741"/>
          </a:xfrm>
          <a:prstGeom prst="rect">
            <a:avLst/>
          </a:prstGeom>
          <a:noFill/>
          <a:ln>
            <a:noFill/>
          </a:ln>
        </p:spPr>
      </p:pic>
      <p:pic>
        <p:nvPicPr>
          <p:cNvPr id="390" name="Google Shape;390;p64"/>
          <p:cNvPicPr preferRelativeResize="0"/>
          <p:nvPr/>
        </p:nvPicPr>
        <p:blipFill rotWithShape="1">
          <a:blip r:embed="rId4">
            <a:alphaModFix/>
          </a:blip>
          <a:srcRect b="0" l="0" r="0" t="0"/>
          <a:stretch/>
        </p:blipFill>
        <p:spPr>
          <a:xfrm>
            <a:off x="9161752" y="3544442"/>
            <a:ext cx="2463433" cy="1868536"/>
          </a:xfrm>
          <a:prstGeom prst="rect">
            <a:avLst/>
          </a:prstGeom>
          <a:noFill/>
          <a:ln>
            <a:noFill/>
          </a:ln>
        </p:spPr>
      </p:pic>
      <p:sp>
        <p:nvSpPr>
          <p:cNvPr id="391" name="Google Shape;391;p64"/>
          <p:cNvSpPr txBox="1"/>
          <p:nvPr/>
        </p:nvSpPr>
        <p:spPr>
          <a:xfrm>
            <a:off x="271598" y="3791871"/>
            <a:ext cx="44661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A Small Trick:</a:t>
            </a:r>
            <a:endParaRPr sz="1800"/>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We can put b in the features.</a:t>
            </a:r>
            <a:endParaRPr sz="1800"/>
          </a:p>
        </p:txBody>
      </p:sp>
      <p:sp>
        <p:nvSpPr>
          <p:cNvPr id="392" name="Google Shape;392;p64"/>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Why Bias Term?</a:t>
            </a:r>
            <a:endParaRPr b="1" sz="3600">
              <a:latin typeface="PT Sans Narrow"/>
              <a:ea typeface="PT Sans Narrow"/>
              <a:cs typeface="PT Sans Narrow"/>
              <a:sym typeface="PT Sans Narro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9"/>
          <p:cNvSpPr txBox="1"/>
          <p:nvPr/>
        </p:nvSpPr>
        <p:spPr>
          <a:xfrm>
            <a:off x="271600" y="1331975"/>
            <a:ext cx="10850700" cy="276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lang="en-US" sz="1800"/>
              <a:t>Instructors</a:t>
            </a:r>
            <a:r>
              <a:rPr lang="en-US" sz="1800"/>
              <a:t>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t>                                          </a:t>
            </a:r>
            <a:r>
              <a:rPr b="1" lang="en-US" sz="1600"/>
              <a:t>Dr. Zhao Rui                                                         Paul Yuan</a:t>
            </a:r>
            <a:endParaRPr b="1" sz="16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b="1" lang="en-US" sz="1800"/>
              <a:t>Time: </a:t>
            </a:r>
            <a:r>
              <a:rPr lang="en-US" sz="1800"/>
              <a:t> </a:t>
            </a:r>
            <a:r>
              <a:rPr b="1" lang="en-US" sz="1800"/>
              <a:t>Sat, 9:00 am - 12:00 am</a:t>
            </a:r>
            <a:endParaRPr b="1" i="0" sz="1800" u="none" cap="none" strike="noStrike">
              <a:solidFill>
                <a:srgbClr val="000000"/>
              </a:solidFill>
            </a:endParaRPr>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b="1" lang="en-US" sz="1800"/>
              <a:t>Material link</a:t>
            </a:r>
            <a:r>
              <a:rPr lang="en-US" sz="1800"/>
              <a:t>: To be announced tonight.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sp>
        <p:nvSpPr>
          <p:cNvPr id="128" name="Google Shape;128;p29"/>
          <p:cNvSpPr txBox="1"/>
          <p:nvPr/>
        </p:nvSpPr>
        <p:spPr>
          <a:xfrm>
            <a:off x="271599" y="203781"/>
            <a:ext cx="68244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Course Logistics</a:t>
            </a:r>
            <a:endParaRPr b="1" sz="3600">
              <a:latin typeface="PT Sans Narrow"/>
              <a:ea typeface="PT Sans Narrow"/>
              <a:cs typeface="PT Sans Narrow"/>
              <a:sym typeface="PT Sans Narrow"/>
            </a:endParaRPr>
          </a:p>
        </p:txBody>
      </p:sp>
      <p:pic>
        <p:nvPicPr>
          <p:cNvPr id="129" name="Google Shape;129;p29"/>
          <p:cNvPicPr preferRelativeResize="0"/>
          <p:nvPr/>
        </p:nvPicPr>
        <p:blipFill>
          <a:blip r:embed="rId3">
            <a:alphaModFix/>
          </a:blip>
          <a:stretch>
            <a:fillRect/>
          </a:stretch>
        </p:blipFill>
        <p:spPr>
          <a:xfrm>
            <a:off x="2969425" y="1997600"/>
            <a:ext cx="1428750" cy="1428750"/>
          </a:xfrm>
          <a:prstGeom prst="rect">
            <a:avLst/>
          </a:prstGeom>
          <a:noFill/>
          <a:ln>
            <a:noFill/>
          </a:ln>
        </p:spPr>
      </p:pic>
      <p:pic>
        <p:nvPicPr>
          <p:cNvPr id="130" name="Google Shape;130;p29"/>
          <p:cNvPicPr preferRelativeResize="0"/>
          <p:nvPr/>
        </p:nvPicPr>
        <p:blipFill>
          <a:blip r:embed="rId4">
            <a:alphaModFix/>
          </a:blip>
          <a:stretch>
            <a:fillRect/>
          </a:stretch>
        </p:blipFill>
        <p:spPr>
          <a:xfrm>
            <a:off x="7184475" y="1997600"/>
            <a:ext cx="1428750" cy="1428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65"/>
          <p:cNvSpPr txBox="1"/>
          <p:nvPr/>
        </p:nvSpPr>
        <p:spPr>
          <a:xfrm>
            <a:off x="271600" y="1251125"/>
            <a:ext cx="11856600" cy="3539400"/>
          </a:xfrm>
          <a:prstGeom prst="rect">
            <a:avLst/>
          </a:prstGeom>
          <a:noFill/>
          <a:ln>
            <a:noFill/>
          </a:ln>
        </p:spPr>
        <p:txBody>
          <a:bodyPr anchorCtr="0" anchor="t" bIns="45700" lIns="91425" spcFirstLastPara="1" rIns="91425" wrap="square" tIns="45700">
            <a:noAutofit/>
          </a:bodyPr>
          <a:lstStyle/>
          <a:p>
            <a:pPr indent="-368300" lvl="0" marL="342900" marR="0" rtl="0" algn="l">
              <a:lnSpc>
                <a:spcPct val="100000"/>
              </a:lnSpc>
              <a:spcBef>
                <a:spcPts val="0"/>
              </a:spcBef>
              <a:spcAft>
                <a:spcPts val="0"/>
              </a:spcAft>
              <a:buClr>
                <a:srgbClr val="000000"/>
              </a:buClr>
              <a:buSzPts val="1800"/>
              <a:buFont typeface="Noto Sans Symbols"/>
              <a:buChar char="❑"/>
            </a:pPr>
            <a:r>
              <a:rPr lang="en-US" sz="1800"/>
              <a:t>A general case of LR for multiclass classification</a:t>
            </a:r>
            <a:endParaRPr sz="1800"/>
          </a:p>
          <a:p>
            <a:pPr indent="0" lvl="0" marL="342900" marR="0" rtl="0" algn="l">
              <a:lnSpc>
                <a:spcPct val="100000"/>
              </a:lnSpc>
              <a:spcBef>
                <a:spcPts val="0"/>
              </a:spcBef>
              <a:spcAft>
                <a:spcPts val="0"/>
              </a:spcAft>
              <a:buNone/>
            </a:pPr>
            <a:r>
              <a:t/>
            </a:r>
            <a:endParaRPr sz="1800"/>
          </a:p>
          <a:p>
            <a:pPr indent="-368300" lvl="0" marL="342900" marR="0" rtl="0" algn="l">
              <a:lnSpc>
                <a:spcPct val="100000"/>
              </a:lnSpc>
              <a:spcBef>
                <a:spcPts val="0"/>
              </a:spcBef>
              <a:spcAft>
                <a:spcPts val="0"/>
              </a:spcAft>
              <a:buClr>
                <a:srgbClr val="000000"/>
              </a:buClr>
              <a:buSzPts val="1800"/>
              <a:buFont typeface="Noto Sans Symbols"/>
              <a:buChar char="❑"/>
            </a:pPr>
            <a:r>
              <a:rPr lang="en-US" sz="1800"/>
              <a:t>Linear transformation is still used</a:t>
            </a:r>
            <a:endParaRPr sz="1800"/>
          </a:p>
          <a:p>
            <a:pPr indent="0" lvl="0" marL="342900" marR="0" rtl="0" algn="l">
              <a:lnSpc>
                <a:spcPct val="100000"/>
              </a:lnSpc>
              <a:spcBef>
                <a:spcPts val="0"/>
              </a:spcBef>
              <a:spcAft>
                <a:spcPts val="0"/>
              </a:spcAft>
              <a:buNone/>
            </a:pPr>
            <a:r>
              <a:t/>
            </a:r>
            <a:endParaRPr sz="1800"/>
          </a:p>
          <a:p>
            <a:pPr indent="-368300" lvl="0" marL="342900" marR="0" rtl="0" algn="l">
              <a:lnSpc>
                <a:spcPct val="100000"/>
              </a:lnSpc>
              <a:spcBef>
                <a:spcPts val="0"/>
              </a:spcBef>
              <a:spcAft>
                <a:spcPts val="0"/>
              </a:spcAft>
              <a:buClr>
                <a:srgbClr val="000000"/>
              </a:buClr>
              <a:buSzPts val="1800"/>
              <a:buFont typeface="Noto Sans Symbols"/>
              <a:buChar char="❑"/>
            </a:pPr>
            <a:r>
              <a:rPr lang="en-US" sz="1800"/>
              <a:t>Softmax function convert a K-dimensional vector of real values to a K-dimensional vector of prob. values</a:t>
            </a:r>
            <a:endParaRPr sz="1800"/>
          </a:p>
          <a:p>
            <a:pPr indent="0" lvl="0" marL="342900" marR="0" rtl="0" algn="l">
              <a:lnSpc>
                <a:spcPct val="100000"/>
              </a:lnSpc>
              <a:spcBef>
                <a:spcPts val="0"/>
              </a:spcBef>
              <a:spcAft>
                <a:spcPts val="0"/>
              </a:spcAft>
              <a:buNone/>
            </a:pPr>
            <a:r>
              <a:t/>
            </a:r>
            <a:endParaRPr sz="1800"/>
          </a:p>
          <a:p>
            <a:pPr indent="-368300" lvl="0" marL="342900" marR="0" rtl="0" algn="l">
              <a:lnSpc>
                <a:spcPct val="100000"/>
              </a:lnSpc>
              <a:spcBef>
                <a:spcPts val="0"/>
              </a:spcBef>
              <a:spcAft>
                <a:spcPts val="0"/>
              </a:spcAft>
              <a:buClr>
                <a:srgbClr val="000000"/>
              </a:buClr>
              <a:buSzPts val="1800"/>
              <a:buFont typeface="Noto Sans Symbols"/>
              <a:buChar char="❑"/>
            </a:pPr>
            <a:r>
              <a:rPr lang="en-US" sz="1800"/>
              <a:t>Apply a linear transformation defined by W to vectors x</a:t>
            </a:r>
            <a:endParaRPr b="0" i="0" sz="1800" u="none" cap="none" strike="noStrike">
              <a:solidFill>
                <a:srgbClr val="000000"/>
              </a:solidFill>
              <a:latin typeface="Arial"/>
              <a:ea typeface="Arial"/>
              <a:cs typeface="Arial"/>
              <a:sym typeface="Arial"/>
            </a:endParaRPr>
          </a:p>
        </p:txBody>
      </p:sp>
      <p:sp>
        <p:nvSpPr>
          <p:cNvPr id="398" name="Google Shape;398;p65"/>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Softmax</a:t>
            </a:r>
            <a:endParaRPr b="1" sz="3600">
              <a:latin typeface="PT Sans Narrow"/>
              <a:ea typeface="PT Sans Narrow"/>
              <a:cs typeface="PT Sans Narrow"/>
              <a:sym typeface="PT Sans Narrow"/>
            </a:endParaRPr>
          </a:p>
        </p:txBody>
      </p:sp>
      <p:pic>
        <p:nvPicPr>
          <p:cNvPr descr="P(y = i | x) = \frac{e^{x^Tw_j}}{\sum_{k=1}^K e^{x^Tw_k}}" id="399" name="Google Shape;399;p65" title="MathEquation,#000000"/>
          <p:cNvPicPr preferRelativeResize="0"/>
          <p:nvPr/>
        </p:nvPicPr>
        <p:blipFill>
          <a:blip r:embed="rId3">
            <a:alphaModFix/>
          </a:blip>
          <a:stretch>
            <a:fillRect/>
          </a:stretch>
        </p:blipFill>
        <p:spPr>
          <a:xfrm>
            <a:off x="3957725" y="3643225"/>
            <a:ext cx="4276550" cy="988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pic>
        <p:nvPicPr>
          <p:cNvPr id="404" name="Google Shape;404;p66"/>
          <p:cNvPicPr preferRelativeResize="0"/>
          <p:nvPr/>
        </p:nvPicPr>
        <p:blipFill rotWithShape="1">
          <a:blip r:embed="rId3">
            <a:alphaModFix/>
          </a:blip>
          <a:srcRect b="-6332" l="0" r="0" t="2855"/>
          <a:stretch/>
        </p:blipFill>
        <p:spPr>
          <a:xfrm>
            <a:off x="1454988" y="1774425"/>
            <a:ext cx="9282024" cy="3795000"/>
          </a:xfrm>
          <a:prstGeom prst="rect">
            <a:avLst/>
          </a:prstGeom>
          <a:noFill/>
          <a:ln>
            <a:noFill/>
          </a:ln>
        </p:spPr>
      </p:pic>
      <p:sp>
        <p:nvSpPr>
          <p:cNvPr id="405" name="Google Shape;405;p66"/>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Bag of Words Models</a:t>
            </a:r>
            <a:endParaRPr b="1" sz="3600">
              <a:latin typeface="PT Sans Narrow"/>
              <a:ea typeface="PT Sans Narrow"/>
              <a:cs typeface="PT Sans Narrow"/>
              <a:sym typeface="PT Sans Narrow"/>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67"/>
          <p:cNvSpPr txBox="1"/>
          <p:nvPr/>
        </p:nvSpPr>
        <p:spPr>
          <a:xfrm>
            <a:off x="271600" y="1306975"/>
            <a:ext cx="9144000" cy="3539400"/>
          </a:xfrm>
          <a:prstGeom prst="rect">
            <a:avLst/>
          </a:prstGeom>
          <a:noFill/>
          <a:ln>
            <a:noFill/>
          </a:ln>
        </p:spPr>
        <p:txBody>
          <a:bodyPr anchorCtr="0" anchor="t" bIns="45700" lIns="91425" spcFirstLastPara="1" rIns="91425" wrap="square" tIns="45700">
            <a:noAutofit/>
          </a:bodyPr>
          <a:lstStyle/>
          <a:p>
            <a:pPr indent="-368300" lvl="0" marL="342900" marR="0" rtl="0" algn="l">
              <a:lnSpc>
                <a:spcPct val="100000"/>
              </a:lnSpc>
              <a:spcBef>
                <a:spcPts val="0"/>
              </a:spcBef>
              <a:spcAft>
                <a:spcPts val="0"/>
              </a:spcAft>
              <a:buClr>
                <a:srgbClr val="000000"/>
              </a:buClr>
              <a:buSzPts val="1800"/>
              <a:buFont typeface="Noto Sans Symbols"/>
              <a:buChar char="❑"/>
            </a:pPr>
            <a:r>
              <a:rPr lang="en-US" sz="1800"/>
              <a:t>The dimensionality of document vector is the vocab size</a:t>
            </a:r>
            <a:endParaRPr sz="1800"/>
          </a:p>
          <a:p>
            <a:pPr indent="0" lvl="0" marL="342900" marR="0" rtl="0" algn="l">
              <a:lnSpc>
                <a:spcPct val="100000"/>
              </a:lnSpc>
              <a:spcBef>
                <a:spcPts val="0"/>
              </a:spcBef>
              <a:spcAft>
                <a:spcPts val="0"/>
              </a:spcAft>
              <a:buNone/>
            </a:pPr>
            <a:r>
              <a:t/>
            </a:r>
            <a:endParaRPr sz="1800"/>
          </a:p>
          <a:p>
            <a:pPr indent="0" lvl="0" marL="342900" marR="0" rtl="0" algn="l">
              <a:lnSpc>
                <a:spcPct val="100000"/>
              </a:lnSpc>
              <a:spcBef>
                <a:spcPts val="0"/>
              </a:spcBef>
              <a:spcAft>
                <a:spcPts val="0"/>
              </a:spcAft>
              <a:buNone/>
            </a:pPr>
            <a:r>
              <a:t/>
            </a:r>
            <a:endParaRPr sz="1800"/>
          </a:p>
          <a:p>
            <a:pPr indent="-368300" lvl="0" marL="342900" marR="0" rtl="0" algn="l">
              <a:lnSpc>
                <a:spcPct val="100000"/>
              </a:lnSpc>
              <a:spcBef>
                <a:spcPts val="0"/>
              </a:spcBef>
              <a:spcAft>
                <a:spcPts val="0"/>
              </a:spcAft>
              <a:buClr>
                <a:srgbClr val="000000"/>
              </a:buClr>
              <a:buSzPts val="1800"/>
              <a:buFont typeface="Noto Sans Symbols"/>
              <a:buChar char="❑"/>
            </a:pPr>
            <a:r>
              <a:rPr lang="en-US" sz="1800"/>
              <a:t>Feature values can be binary one: whether it contain the term</a:t>
            </a:r>
            <a:endParaRPr sz="1800"/>
          </a:p>
          <a:p>
            <a:pPr indent="0" lvl="0" marL="342900" marR="0" rtl="0" algn="l">
              <a:lnSpc>
                <a:spcPct val="100000"/>
              </a:lnSpc>
              <a:spcBef>
                <a:spcPts val="0"/>
              </a:spcBef>
              <a:spcAft>
                <a:spcPts val="0"/>
              </a:spcAft>
              <a:buNone/>
            </a:pPr>
            <a:r>
              <a:t/>
            </a:r>
            <a:endParaRPr sz="1800"/>
          </a:p>
          <a:p>
            <a:pPr indent="0" lvl="0" marL="342900" marR="0" rtl="0" algn="l">
              <a:lnSpc>
                <a:spcPct val="100000"/>
              </a:lnSpc>
              <a:spcBef>
                <a:spcPts val="0"/>
              </a:spcBef>
              <a:spcAft>
                <a:spcPts val="0"/>
              </a:spcAft>
              <a:buNone/>
            </a:pPr>
            <a:r>
              <a:t/>
            </a:r>
            <a:endParaRPr sz="1800"/>
          </a:p>
          <a:p>
            <a:pPr indent="-368300" lvl="0" marL="342900" marR="0" rtl="0" algn="l">
              <a:lnSpc>
                <a:spcPct val="100000"/>
              </a:lnSpc>
              <a:spcBef>
                <a:spcPts val="0"/>
              </a:spcBef>
              <a:spcAft>
                <a:spcPts val="0"/>
              </a:spcAft>
              <a:buClr>
                <a:srgbClr val="000000"/>
              </a:buClr>
              <a:buSzPts val="1800"/>
              <a:buFont typeface="Noto Sans Symbols"/>
              <a:buChar char="❑"/>
            </a:pPr>
            <a:r>
              <a:rPr lang="en-US" sz="1800"/>
              <a:t>Feature values can be count of the term: TF - Model</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368300" lvl="0" marL="342900" marR="0" rtl="0" algn="l">
              <a:lnSpc>
                <a:spcPct val="100000"/>
              </a:lnSpc>
              <a:spcBef>
                <a:spcPts val="0"/>
              </a:spcBef>
              <a:spcAft>
                <a:spcPts val="0"/>
              </a:spcAft>
              <a:buClr>
                <a:srgbClr val="000000"/>
              </a:buClr>
              <a:buSzPts val="1800"/>
              <a:buFont typeface="Noto Sans Symbols"/>
              <a:buChar char="❑"/>
            </a:pPr>
            <a:r>
              <a:rPr lang="en-US" sz="1800"/>
              <a:t>Feature values can be Log-frequency weighting (smooth)</a:t>
            </a:r>
            <a:endParaRPr sz="1800"/>
          </a:p>
          <a:p>
            <a:pPr indent="0" lvl="0" marL="34290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pic>
        <p:nvPicPr>
          <p:cNvPr id="411" name="Google Shape;411;p67"/>
          <p:cNvPicPr preferRelativeResize="0"/>
          <p:nvPr/>
        </p:nvPicPr>
        <p:blipFill>
          <a:blip r:embed="rId3">
            <a:alphaModFix/>
          </a:blip>
          <a:stretch>
            <a:fillRect/>
          </a:stretch>
        </p:blipFill>
        <p:spPr>
          <a:xfrm>
            <a:off x="2900350" y="4477800"/>
            <a:ext cx="6391275" cy="1038225"/>
          </a:xfrm>
          <a:prstGeom prst="rect">
            <a:avLst/>
          </a:prstGeom>
          <a:noFill/>
          <a:ln>
            <a:noFill/>
          </a:ln>
        </p:spPr>
      </p:pic>
      <p:sp>
        <p:nvSpPr>
          <p:cNvPr id="412" name="Google Shape;412;p67"/>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Bag of Words Models</a:t>
            </a:r>
            <a:endParaRPr b="1" sz="3600">
              <a:latin typeface="PT Sans Narrow"/>
              <a:ea typeface="PT Sans Narrow"/>
              <a:cs typeface="PT Sans Narrow"/>
              <a:sym typeface="PT Sans Narrow"/>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8"/>
          <p:cNvSpPr txBox="1"/>
          <p:nvPr/>
        </p:nvSpPr>
        <p:spPr>
          <a:xfrm>
            <a:off x="271600" y="1325625"/>
            <a:ext cx="11586600" cy="3539400"/>
          </a:xfrm>
          <a:prstGeom prst="rect">
            <a:avLst/>
          </a:prstGeom>
          <a:noFill/>
          <a:ln>
            <a:noFill/>
          </a:ln>
        </p:spPr>
        <p:txBody>
          <a:bodyPr anchorCtr="0" anchor="t" bIns="45700" lIns="91425" spcFirstLastPara="1" rIns="91425" wrap="square" tIns="45700">
            <a:noAutofit/>
          </a:bodyPr>
          <a:lstStyle/>
          <a:p>
            <a:pPr indent="-368300" lvl="0" marL="342900" marR="0" rtl="0" algn="l">
              <a:lnSpc>
                <a:spcPct val="100000"/>
              </a:lnSpc>
              <a:spcBef>
                <a:spcPts val="0"/>
              </a:spcBef>
              <a:spcAft>
                <a:spcPts val="0"/>
              </a:spcAft>
              <a:buClr>
                <a:srgbClr val="000000"/>
              </a:buClr>
              <a:buSzPts val="1800"/>
              <a:buFont typeface="Noto Sans Symbols"/>
              <a:buChar char="❑"/>
            </a:pPr>
            <a:r>
              <a:rPr b="1" lang="en-US" sz="1800"/>
              <a:t>One logic: frequent terms are less informative than rare terms</a:t>
            </a:r>
            <a:br>
              <a:rPr b="1" lang="en-US" sz="1800"/>
            </a:br>
            <a:endParaRPr b="1" sz="1800"/>
          </a:p>
          <a:p>
            <a:pPr indent="0" lvl="0" marL="342900" marR="0" rtl="0" algn="l">
              <a:lnSpc>
                <a:spcPct val="100000"/>
              </a:lnSpc>
              <a:spcBef>
                <a:spcPts val="0"/>
              </a:spcBef>
              <a:spcAft>
                <a:spcPts val="0"/>
              </a:spcAft>
              <a:buNone/>
            </a:pPr>
            <a:r>
              <a:t/>
            </a:r>
            <a:endParaRPr/>
          </a:p>
          <a:p>
            <a:pPr indent="-368300" lvl="0" marL="342900" marR="0" rtl="0" algn="l">
              <a:lnSpc>
                <a:spcPct val="100000"/>
              </a:lnSpc>
              <a:spcBef>
                <a:spcPts val="0"/>
              </a:spcBef>
              <a:spcAft>
                <a:spcPts val="0"/>
              </a:spcAft>
              <a:buClr>
                <a:srgbClr val="000000"/>
              </a:buClr>
              <a:buSzPts val="1800"/>
              <a:buFont typeface="Noto Sans Symbols"/>
              <a:buChar char="❑"/>
            </a:pPr>
            <a:r>
              <a:rPr b="1" lang="en-US" sz="1800"/>
              <a:t>Inverse document frequency of one word t</a:t>
            </a:r>
            <a:endParaRPr b="1" sz="1800"/>
          </a:p>
          <a:p>
            <a:pPr indent="0" lvl="0" marL="342900" marR="0" rtl="0" algn="l">
              <a:lnSpc>
                <a:spcPct val="100000"/>
              </a:lnSpc>
              <a:spcBef>
                <a:spcPts val="0"/>
              </a:spcBef>
              <a:spcAft>
                <a:spcPts val="0"/>
              </a:spcAft>
              <a:buNone/>
            </a:pPr>
            <a:r>
              <a:t/>
            </a:r>
            <a:endParaRPr/>
          </a:p>
          <a:p>
            <a:pPr indent="0" lvl="0" marL="342900" marR="0" rtl="0" algn="l">
              <a:lnSpc>
                <a:spcPct val="100000"/>
              </a:lnSpc>
              <a:spcBef>
                <a:spcPts val="0"/>
              </a:spcBef>
              <a:spcAft>
                <a:spcPts val="0"/>
              </a:spcAft>
              <a:buNone/>
            </a:pPr>
            <a:r>
              <a:t/>
            </a:r>
            <a:endParaRPr/>
          </a:p>
          <a:p>
            <a:pPr indent="0" lvl="0" marL="342900" marR="0" rtl="0" algn="l">
              <a:lnSpc>
                <a:spcPct val="100000"/>
              </a:lnSpc>
              <a:spcBef>
                <a:spcPts val="0"/>
              </a:spcBef>
              <a:spcAft>
                <a:spcPts val="0"/>
              </a:spcAft>
              <a:buNone/>
            </a:pPr>
            <a:r>
              <a:t/>
            </a:r>
            <a:endParaRPr/>
          </a:p>
          <a:p>
            <a:pPr indent="0" lvl="0" marL="342900" marR="0" rtl="0" algn="l">
              <a:lnSpc>
                <a:spcPct val="100000"/>
              </a:lnSpc>
              <a:spcBef>
                <a:spcPts val="0"/>
              </a:spcBef>
              <a:spcAft>
                <a:spcPts val="0"/>
              </a:spcAft>
              <a:buNone/>
            </a:pPr>
            <a:r>
              <a:t/>
            </a:r>
            <a:endParaRPr/>
          </a:p>
          <a:p>
            <a:pPr indent="-368300" lvl="0" marL="342900" marR="0" rtl="0" algn="l">
              <a:lnSpc>
                <a:spcPct val="100000"/>
              </a:lnSpc>
              <a:spcBef>
                <a:spcPts val="0"/>
              </a:spcBef>
              <a:spcAft>
                <a:spcPts val="0"/>
              </a:spcAft>
              <a:buClr>
                <a:srgbClr val="000000"/>
              </a:buClr>
              <a:buSzPts val="1800"/>
              <a:buFont typeface="Noto Sans Symbols"/>
              <a:buChar char="❑"/>
            </a:pPr>
            <a:r>
              <a:rPr b="1" lang="en-US" sz="1800"/>
              <a:t>We used IDF combined with term frequency  as feature value</a:t>
            </a:r>
            <a:endParaRPr b="1" sz="1800"/>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368300" lvl="0" marL="342900" marR="0" rtl="0" algn="l">
              <a:lnSpc>
                <a:spcPct val="100000"/>
              </a:lnSpc>
              <a:spcBef>
                <a:spcPts val="0"/>
              </a:spcBef>
              <a:spcAft>
                <a:spcPts val="0"/>
              </a:spcAft>
              <a:buClr>
                <a:srgbClr val="000000"/>
              </a:buClr>
              <a:buSzPts val="1800"/>
              <a:buFont typeface="Noto Sans Symbols"/>
              <a:buChar char="❑"/>
            </a:pPr>
            <a:r>
              <a:rPr b="1" lang="en-US" sz="1800"/>
              <a:t>Perform well for information retrieval: given a query, return similar items</a:t>
            </a:r>
            <a:endParaRPr b="1" sz="1800"/>
          </a:p>
          <a:p>
            <a:pPr indent="0" lvl="0" marL="342900" marR="0" rtl="0" algn="l">
              <a:lnSpc>
                <a:spcPct val="100000"/>
              </a:lnSpc>
              <a:spcBef>
                <a:spcPts val="0"/>
              </a:spcBef>
              <a:spcAft>
                <a:spcPts val="0"/>
              </a:spcAft>
              <a:buNone/>
            </a:pPr>
            <a:r>
              <a:t/>
            </a:r>
            <a:endParaRPr/>
          </a:p>
          <a:p>
            <a:pPr indent="0" lvl="0" marL="342900" marR="0" rtl="0" algn="l">
              <a:lnSpc>
                <a:spcPct val="100000"/>
              </a:lnSpc>
              <a:spcBef>
                <a:spcPts val="0"/>
              </a:spcBef>
              <a:spcAft>
                <a:spcPts val="0"/>
              </a:spcAft>
              <a:buNone/>
            </a:pPr>
            <a:r>
              <a:t/>
            </a:r>
            <a:endParaRPr/>
          </a:p>
          <a:p>
            <a:pPr indent="0" lvl="0" marL="34290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p:txBody>
      </p:sp>
      <p:pic>
        <p:nvPicPr>
          <p:cNvPr id="418" name="Google Shape;418;p68"/>
          <p:cNvPicPr preferRelativeResize="0"/>
          <p:nvPr/>
        </p:nvPicPr>
        <p:blipFill>
          <a:blip r:embed="rId3">
            <a:alphaModFix/>
          </a:blip>
          <a:stretch>
            <a:fillRect/>
          </a:stretch>
        </p:blipFill>
        <p:spPr>
          <a:xfrm>
            <a:off x="1887825" y="2589200"/>
            <a:ext cx="2867575" cy="441175"/>
          </a:xfrm>
          <a:prstGeom prst="rect">
            <a:avLst/>
          </a:prstGeom>
          <a:noFill/>
          <a:ln>
            <a:noFill/>
          </a:ln>
        </p:spPr>
      </p:pic>
      <p:pic>
        <p:nvPicPr>
          <p:cNvPr id="419" name="Google Shape;419;p68"/>
          <p:cNvPicPr preferRelativeResize="0"/>
          <p:nvPr/>
        </p:nvPicPr>
        <p:blipFill>
          <a:blip r:embed="rId4">
            <a:alphaModFix/>
          </a:blip>
          <a:stretch>
            <a:fillRect/>
          </a:stretch>
        </p:blipFill>
        <p:spPr>
          <a:xfrm>
            <a:off x="1366725" y="3805050"/>
            <a:ext cx="4378925" cy="537400"/>
          </a:xfrm>
          <a:prstGeom prst="rect">
            <a:avLst/>
          </a:prstGeom>
          <a:noFill/>
          <a:ln>
            <a:noFill/>
          </a:ln>
        </p:spPr>
      </p:pic>
      <p:sp>
        <p:nvSpPr>
          <p:cNvPr id="420" name="Google Shape;420;p68"/>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Term Frequency-Inverse Document Frequency Models</a:t>
            </a:r>
            <a:endParaRPr b="1" sz="3600">
              <a:latin typeface="PT Sans Narrow"/>
              <a:ea typeface="PT Sans Narrow"/>
              <a:cs typeface="PT Sans Narrow"/>
              <a:sym typeface="PT Sans Narro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69"/>
          <p:cNvSpPr txBox="1"/>
          <p:nvPr/>
        </p:nvSpPr>
        <p:spPr>
          <a:xfrm>
            <a:off x="271600" y="1539850"/>
            <a:ext cx="11437500" cy="3539400"/>
          </a:xfrm>
          <a:prstGeom prst="rect">
            <a:avLst/>
          </a:prstGeom>
          <a:noFill/>
          <a:ln>
            <a:noFill/>
          </a:ln>
        </p:spPr>
        <p:txBody>
          <a:bodyPr anchorCtr="0" anchor="t" bIns="45700" lIns="91425" spcFirstLastPara="1" rIns="91425" wrap="square" tIns="45700">
            <a:noAutofit/>
          </a:bodyPr>
          <a:lstStyle/>
          <a:p>
            <a:pPr indent="-368300" lvl="0" marL="342900" marR="0" rtl="0" algn="l">
              <a:lnSpc>
                <a:spcPct val="100000"/>
              </a:lnSpc>
              <a:spcBef>
                <a:spcPts val="0"/>
              </a:spcBef>
              <a:spcAft>
                <a:spcPts val="0"/>
              </a:spcAft>
              <a:buClr>
                <a:srgbClr val="000000"/>
              </a:buClr>
              <a:buSzPts val="1800"/>
              <a:buFont typeface="Noto Sans Symbols"/>
              <a:buChar char="❑"/>
            </a:pPr>
            <a:r>
              <a:rPr lang="en-US" sz="1800"/>
              <a:t>This kind of vectors does not consider the ordering of words in document</a:t>
            </a:r>
            <a:r>
              <a:rPr b="0" i="0" lang="en-US"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a:p>
            <a:pPr indent="0" lvl="0" marL="342900" marR="0" rtl="0" algn="l">
              <a:lnSpc>
                <a:spcPct val="100000"/>
              </a:lnSpc>
              <a:spcBef>
                <a:spcPts val="0"/>
              </a:spcBef>
              <a:spcAft>
                <a:spcPts val="0"/>
              </a:spcAft>
              <a:buNone/>
            </a:pPr>
            <a:r>
              <a:t/>
            </a:r>
            <a:endParaRPr sz="1800"/>
          </a:p>
          <a:p>
            <a:pPr indent="0" lvl="0" marL="342900" marR="0" rtl="0" algn="l">
              <a:lnSpc>
                <a:spcPct val="100000"/>
              </a:lnSpc>
              <a:spcBef>
                <a:spcPts val="0"/>
              </a:spcBef>
              <a:spcAft>
                <a:spcPts val="0"/>
              </a:spcAft>
              <a:buNone/>
            </a:pPr>
            <a:r>
              <a:t/>
            </a:r>
            <a:endParaRPr sz="1800"/>
          </a:p>
          <a:p>
            <a:pPr indent="0" lvl="0" marL="342900" marR="0" rtl="0" algn="l">
              <a:lnSpc>
                <a:spcPct val="100000"/>
              </a:lnSpc>
              <a:spcBef>
                <a:spcPts val="0"/>
              </a:spcBef>
              <a:spcAft>
                <a:spcPts val="0"/>
              </a:spcAft>
              <a:buNone/>
            </a:pPr>
            <a:r>
              <a:rPr lang="en-US" sz="1800"/>
              <a:t>             </a:t>
            </a:r>
            <a:r>
              <a:rPr i="1" lang="en-US" sz="1800">
                <a:solidFill>
                  <a:srgbClr val="FF0000"/>
                </a:solidFill>
              </a:rPr>
              <a:t>NLP is more challenging than CV</a:t>
            </a:r>
            <a:r>
              <a:rPr i="1" lang="en-US" sz="1800"/>
              <a:t> </a:t>
            </a:r>
            <a:r>
              <a:rPr lang="en-US" sz="1800"/>
              <a:t>  and  </a:t>
            </a:r>
            <a:r>
              <a:rPr i="1" lang="en-US" sz="1800">
                <a:solidFill>
                  <a:srgbClr val="FF0000"/>
                </a:solidFill>
              </a:rPr>
              <a:t>CV is more challenging than NLP </a:t>
            </a:r>
            <a:endParaRPr i="1" sz="1800">
              <a:solidFill>
                <a:srgbClr val="FF0000"/>
              </a:solidFill>
            </a:endParaRPr>
          </a:p>
          <a:p>
            <a:pPr indent="0" lvl="0" marL="342900" marR="0" rtl="0" algn="l">
              <a:lnSpc>
                <a:spcPct val="100000"/>
              </a:lnSpc>
              <a:spcBef>
                <a:spcPts val="0"/>
              </a:spcBef>
              <a:spcAft>
                <a:spcPts val="0"/>
              </a:spcAft>
              <a:buNone/>
            </a:pPr>
            <a:r>
              <a:rPr lang="en-US" sz="1800"/>
              <a:t>             share the same vector</a:t>
            </a:r>
            <a:endParaRPr sz="1800"/>
          </a:p>
          <a:p>
            <a:pPr indent="0" lvl="0" marL="342900" marR="0" rtl="0" algn="l">
              <a:lnSpc>
                <a:spcPct val="100000"/>
              </a:lnSpc>
              <a:spcBef>
                <a:spcPts val="0"/>
              </a:spcBef>
              <a:spcAft>
                <a:spcPts val="0"/>
              </a:spcAft>
              <a:buNone/>
            </a:pPr>
            <a:r>
              <a:t/>
            </a:r>
            <a:endParaRPr sz="1800"/>
          </a:p>
          <a:p>
            <a:pPr indent="-368300" lvl="0" marL="342900" marR="0" rtl="0" algn="l">
              <a:lnSpc>
                <a:spcPct val="100000"/>
              </a:lnSpc>
              <a:spcBef>
                <a:spcPts val="0"/>
              </a:spcBef>
              <a:spcAft>
                <a:spcPts val="0"/>
              </a:spcAft>
              <a:buClr>
                <a:srgbClr val="000000"/>
              </a:buClr>
              <a:buSzPts val="1800"/>
              <a:buFont typeface="Noto Sans Symbols"/>
              <a:buChar char="❑"/>
            </a:pPr>
            <a:r>
              <a:rPr lang="en-US" sz="1800"/>
              <a:t>High-dimensionality and Sparse</a:t>
            </a:r>
            <a:r>
              <a:rPr b="0" i="0" lang="en-US" sz="1800" u="none" cap="none" strike="noStrike">
                <a:solidFill>
                  <a:srgbClr val="000000"/>
                </a:solidFill>
                <a:latin typeface="Arial"/>
                <a:ea typeface="Arial"/>
                <a:cs typeface="Arial"/>
                <a:sym typeface="Arial"/>
              </a:rPr>
              <a:t> Vec</a:t>
            </a:r>
            <a:r>
              <a:rPr lang="en-US" sz="1800"/>
              <a:t>tor Space</a:t>
            </a:r>
            <a:endParaRPr sz="1800"/>
          </a:p>
          <a:p>
            <a:pPr indent="0" lvl="0" marL="34290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Noto Sans Symbols"/>
              <a:buNone/>
            </a:pPr>
            <a:r>
              <a:t/>
            </a:r>
            <a:endParaRPr b="0" i="0" sz="1800" u="none" cap="none" strike="noStrike">
              <a:solidFill>
                <a:srgbClr val="000000"/>
              </a:solidFill>
              <a:latin typeface="Arial"/>
              <a:ea typeface="Arial"/>
              <a:cs typeface="Arial"/>
              <a:sym typeface="Arial"/>
            </a:endParaRPr>
          </a:p>
        </p:txBody>
      </p:sp>
      <p:sp>
        <p:nvSpPr>
          <p:cNvPr id="426" name="Google Shape;426;p69"/>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BoW Model</a:t>
            </a:r>
            <a:endParaRPr b="1" sz="3600">
              <a:latin typeface="PT Sans Narrow"/>
              <a:ea typeface="PT Sans Narrow"/>
              <a:cs typeface="PT Sans Narrow"/>
              <a:sym typeface="PT Sans Narrow"/>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70"/>
          <p:cNvSpPr txBox="1"/>
          <p:nvPr/>
        </p:nvSpPr>
        <p:spPr>
          <a:xfrm>
            <a:off x="0" y="1092775"/>
            <a:ext cx="9144000" cy="3539400"/>
          </a:xfrm>
          <a:prstGeom prst="rect">
            <a:avLst/>
          </a:prstGeom>
          <a:noFill/>
          <a:ln>
            <a:noFill/>
          </a:ln>
        </p:spPr>
        <p:txBody>
          <a:bodyPr anchorCtr="0" anchor="t" bIns="45700" lIns="91425" spcFirstLastPara="1" rIns="91425" wrap="square" tIns="45700">
            <a:noAutofit/>
          </a:bodyPr>
          <a:lstStyle/>
          <a:p>
            <a:pPr indent="-368300" lvl="0" marL="342900" marR="0" rtl="0" algn="l">
              <a:lnSpc>
                <a:spcPct val="100000"/>
              </a:lnSpc>
              <a:spcBef>
                <a:spcPts val="0"/>
              </a:spcBef>
              <a:spcAft>
                <a:spcPts val="0"/>
              </a:spcAft>
              <a:buClr>
                <a:srgbClr val="000000"/>
              </a:buClr>
              <a:buSzPts val="1800"/>
              <a:buFont typeface="Noto Sans Symbols"/>
              <a:buChar char="❑"/>
            </a:pPr>
            <a:r>
              <a:rPr lang="en-US" sz="1800"/>
              <a:t>Given a query, return a similar document from the collections </a:t>
            </a:r>
            <a:endParaRPr sz="1800"/>
          </a:p>
          <a:p>
            <a:pPr indent="0" lvl="0" marL="0" marR="0" rtl="0" algn="l">
              <a:lnSpc>
                <a:spcPct val="100000"/>
              </a:lnSpc>
              <a:spcBef>
                <a:spcPts val="0"/>
              </a:spcBef>
              <a:spcAft>
                <a:spcPts val="0"/>
              </a:spcAft>
              <a:buNone/>
            </a:pPr>
            <a:r>
              <a:t/>
            </a:r>
            <a:endParaRPr sz="1800"/>
          </a:p>
          <a:p>
            <a:pPr indent="0" lvl="0" marL="342900" marR="0" rtl="0" algn="l">
              <a:lnSpc>
                <a:spcPct val="100000"/>
              </a:lnSpc>
              <a:spcBef>
                <a:spcPts val="0"/>
              </a:spcBef>
              <a:spcAft>
                <a:spcPts val="0"/>
              </a:spcAft>
              <a:buNone/>
            </a:pPr>
            <a:r>
              <a:t/>
            </a:r>
            <a:endParaRPr sz="1800"/>
          </a:p>
          <a:p>
            <a:pPr indent="-368300" lvl="0" marL="342900" marR="0" rtl="0" algn="l">
              <a:lnSpc>
                <a:spcPct val="100000"/>
              </a:lnSpc>
              <a:spcBef>
                <a:spcPts val="0"/>
              </a:spcBef>
              <a:spcAft>
                <a:spcPts val="0"/>
              </a:spcAft>
              <a:buClr>
                <a:srgbClr val="000000"/>
              </a:buClr>
              <a:buSzPts val="1800"/>
              <a:buFont typeface="Noto Sans Symbols"/>
              <a:buChar char="❑"/>
            </a:pPr>
            <a:r>
              <a:rPr lang="en-US" sz="1800"/>
              <a:t>The keys are: the representation of document and query and the definition of the relevance</a:t>
            </a:r>
            <a:endParaRPr sz="1800"/>
          </a:p>
          <a:p>
            <a:pPr indent="0" lvl="0" marL="342900" marR="0" rtl="0" algn="l">
              <a:lnSpc>
                <a:spcPct val="100000"/>
              </a:lnSpc>
              <a:spcBef>
                <a:spcPts val="0"/>
              </a:spcBef>
              <a:spcAft>
                <a:spcPts val="0"/>
              </a:spcAft>
              <a:buNone/>
            </a:pPr>
            <a:r>
              <a:t/>
            </a:r>
            <a:endParaRPr sz="1800"/>
          </a:p>
          <a:p>
            <a:pPr indent="0" lvl="0" marL="342900" marR="0" rtl="0" algn="l">
              <a:lnSpc>
                <a:spcPct val="100000"/>
              </a:lnSpc>
              <a:spcBef>
                <a:spcPts val="0"/>
              </a:spcBef>
              <a:spcAft>
                <a:spcPts val="0"/>
              </a:spcAft>
              <a:buNone/>
            </a:pPr>
            <a:r>
              <a:t/>
            </a:r>
            <a:endParaRPr sz="1800"/>
          </a:p>
          <a:p>
            <a:pPr indent="-368300" lvl="0" marL="342900" marR="0" rtl="0" algn="l">
              <a:lnSpc>
                <a:spcPct val="100000"/>
              </a:lnSpc>
              <a:spcBef>
                <a:spcPts val="0"/>
              </a:spcBef>
              <a:spcAft>
                <a:spcPts val="0"/>
              </a:spcAft>
              <a:buClr>
                <a:srgbClr val="000000"/>
              </a:buClr>
              <a:buSzPts val="1800"/>
              <a:buFont typeface="Noto Sans Symbols"/>
              <a:buChar char="❑"/>
            </a:pPr>
            <a:r>
              <a:rPr lang="en-US" sz="1800"/>
              <a:t>Representation: TF-IDF</a:t>
            </a:r>
            <a:endParaRPr sz="1800"/>
          </a:p>
          <a:p>
            <a:pPr indent="0" lvl="0" marL="342900" marR="0" rtl="0" algn="l">
              <a:lnSpc>
                <a:spcPct val="100000"/>
              </a:lnSpc>
              <a:spcBef>
                <a:spcPts val="0"/>
              </a:spcBef>
              <a:spcAft>
                <a:spcPts val="0"/>
              </a:spcAft>
              <a:buNone/>
            </a:pPr>
            <a:r>
              <a:t/>
            </a:r>
            <a:endParaRPr sz="1800"/>
          </a:p>
          <a:p>
            <a:pPr indent="0" lvl="0" marL="342900" marR="0" rtl="0" algn="l">
              <a:lnSpc>
                <a:spcPct val="100000"/>
              </a:lnSpc>
              <a:spcBef>
                <a:spcPts val="0"/>
              </a:spcBef>
              <a:spcAft>
                <a:spcPts val="0"/>
              </a:spcAft>
              <a:buNone/>
            </a:pPr>
            <a:r>
              <a:t/>
            </a:r>
            <a:endParaRPr sz="1800"/>
          </a:p>
          <a:p>
            <a:pPr indent="-368300" lvl="0" marL="342900" marR="0" rtl="0" algn="l">
              <a:lnSpc>
                <a:spcPct val="100000"/>
              </a:lnSpc>
              <a:spcBef>
                <a:spcPts val="0"/>
              </a:spcBef>
              <a:spcAft>
                <a:spcPts val="0"/>
              </a:spcAft>
              <a:buClr>
                <a:srgbClr val="000000"/>
              </a:buClr>
              <a:buSzPts val="1800"/>
              <a:buFont typeface="Noto Sans Symbols"/>
              <a:buChar char="❑"/>
            </a:pPr>
            <a:r>
              <a:rPr lang="en-US" sz="1800"/>
              <a:t>Relevance: cosine similarity</a:t>
            </a:r>
            <a:endParaRPr sz="1800"/>
          </a:p>
          <a:p>
            <a:pPr indent="0" lvl="0" marL="342900" marR="0" rtl="0" algn="l">
              <a:lnSpc>
                <a:spcPct val="100000"/>
              </a:lnSpc>
              <a:spcBef>
                <a:spcPts val="0"/>
              </a:spcBef>
              <a:spcAft>
                <a:spcPts val="0"/>
              </a:spcAft>
              <a:buNone/>
            </a:pPr>
            <a:r>
              <a:t/>
            </a:r>
            <a:endParaRPr sz="1800"/>
          </a:p>
          <a:p>
            <a:pPr indent="0" lvl="0" marL="34290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Noto Sans Symbols"/>
              <a:buNone/>
            </a:pPr>
            <a:r>
              <a:t/>
            </a:r>
            <a:endParaRPr b="0" i="0" sz="1800" u="none" cap="none" strike="noStrike">
              <a:solidFill>
                <a:srgbClr val="000000"/>
              </a:solidFill>
              <a:latin typeface="Arial"/>
              <a:ea typeface="Arial"/>
              <a:cs typeface="Arial"/>
              <a:sym typeface="Arial"/>
            </a:endParaRPr>
          </a:p>
        </p:txBody>
      </p:sp>
      <p:pic>
        <p:nvPicPr>
          <p:cNvPr id="432" name="Google Shape;432;p70"/>
          <p:cNvPicPr preferRelativeResize="0"/>
          <p:nvPr/>
        </p:nvPicPr>
        <p:blipFill>
          <a:blip r:embed="rId3">
            <a:alphaModFix/>
          </a:blip>
          <a:stretch>
            <a:fillRect/>
          </a:stretch>
        </p:blipFill>
        <p:spPr>
          <a:xfrm>
            <a:off x="8077700" y="2415550"/>
            <a:ext cx="3909400" cy="2767599"/>
          </a:xfrm>
          <a:prstGeom prst="rect">
            <a:avLst/>
          </a:prstGeom>
          <a:noFill/>
          <a:ln>
            <a:noFill/>
          </a:ln>
        </p:spPr>
      </p:pic>
      <p:pic>
        <p:nvPicPr>
          <p:cNvPr id="433" name="Google Shape;433;p70"/>
          <p:cNvPicPr preferRelativeResize="0"/>
          <p:nvPr/>
        </p:nvPicPr>
        <p:blipFill>
          <a:blip r:embed="rId4">
            <a:alphaModFix/>
          </a:blip>
          <a:stretch>
            <a:fillRect/>
          </a:stretch>
        </p:blipFill>
        <p:spPr>
          <a:xfrm>
            <a:off x="1936125" y="4358625"/>
            <a:ext cx="4804425" cy="1310300"/>
          </a:xfrm>
          <a:prstGeom prst="rect">
            <a:avLst/>
          </a:prstGeom>
          <a:noFill/>
          <a:ln>
            <a:noFill/>
          </a:ln>
        </p:spPr>
      </p:pic>
      <p:sp>
        <p:nvSpPr>
          <p:cNvPr id="434" name="Google Shape;434;p70"/>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Information Retrieval</a:t>
            </a:r>
            <a:endParaRPr b="1" sz="3600">
              <a:latin typeface="PT Sans Narrow"/>
              <a:ea typeface="PT Sans Narrow"/>
              <a:cs typeface="PT Sans Narrow"/>
              <a:sym typeface="PT Sans Narrow"/>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71"/>
          <p:cNvSpPr txBox="1"/>
          <p:nvPr/>
        </p:nvSpPr>
        <p:spPr>
          <a:xfrm>
            <a:off x="271600" y="1223175"/>
            <a:ext cx="9144000" cy="3539400"/>
          </a:xfrm>
          <a:prstGeom prst="rect">
            <a:avLst/>
          </a:prstGeom>
          <a:noFill/>
          <a:ln>
            <a:noFill/>
          </a:ln>
        </p:spPr>
        <p:txBody>
          <a:bodyPr anchorCtr="0" anchor="t" bIns="45700" lIns="91425" spcFirstLastPara="1" rIns="91425" wrap="square" tIns="45700">
            <a:noAutofit/>
          </a:bodyPr>
          <a:lstStyle/>
          <a:p>
            <a:pPr indent="-368300" lvl="0" marL="342900" marR="0" rtl="0" algn="l">
              <a:lnSpc>
                <a:spcPct val="100000"/>
              </a:lnSpc>
              <a:spcBef>
                <a:spcPts val="0"/>
              </a:spcBef>
              <a:spcAft>
                <a:spcPts val="0"/>
              </a:spcAft>
              <a:buClr>
                <a:srgbClr val="000000"/>
              </a:buClr>
              <a:buSzPts val="1800"/>
              <a:buFont typeface="Noto Sans Symbols"/>
              <a:buChar char="❑"/>
            </a:pPr>
            <a:r>
              <a:rPr lang="en-US" sz="1800"/>
              <a:t>Via Bow Models, we can fed TF-IDF vectors into classification/clustering models. </a:t>
            </a:r>
            <a:r>
              <a:rPr lang="en-US" sz="1800"/>
              <a:t> </a:t>
            </a:r>
            <a:endParaRPr sz="1800"/>
          </a:p>
          <a:p>
            <a:pPr indent="0" lvl="0" marL="0" marR="0" rtl="0" algn="l">
              <a:lnSpc>
                <a:spcPct val="100000"/>
              </a:lnSpc>
              <a:spcBef>
                <a:spcPts val="0"/>
              </a:spcBef>
              <a:spcAft>
                <a:spcPts val="0"/>
              </a:spcAft>
              <a:buNone/>
            </a:pPr>
            <a:r>
              <a:t/>
            </a:r>
            <a:endParaRPr sz="1800"/>
          </a:p>
          <a:p>
            <a:pPr indent="0" lvl="0" marL="342900" marR="0" rtl="0" algn="l">
              <a:lnSpc>
                <a:spcPct val="100000"/>
              </a:lnSpc>
              <a:spcBef>
                <a:spcPts val="0"/>
              </a:spcBef>
              <a:spcAft>
                <a:spcPts val="0"/>
              </a:spcAft>
              <a:buNone/>
            </a:pPr>
            <a:r>
              <a:t/>
            </a:r>
            <a:endParaRPr sz="1800"/>
          </a:p>
          <a:p>
            <a:pPr indent="-368300" lvl="0" marL="342900" marR="0" rtl="0" algn="l">
              <a:lnSpc>
                <a:spcPct val="100000"/>
              </a:lnSpc>
              <a:spcBef>
                <a:spcPts val="0"/>
              </a:spcBef>
              <a:spcAft>
                <a:spcPts val="0"/>
              </a:spcAft>
              <a:buClr>
                <a:srgbClr val="000000"/>
              </a:buClr>
              <a:buSzPts val="1800"/>
              <a:buFont typeface="Noto Sans Symbols"/>
              <a:buChar char="❑"/>
            </a:pPr>
            <a:r>
              <a:rPr lang="en-US" sz="1800"/>
              <a:t>SVM, LR, K-means and other ML models can be applied on top of BoW vectors</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368300" lvl="0" marL="342900" marR="0" rtl="0" algn="l">
              <a:lnSpc>
                <a:spcPct val="100000"/>
              </a:lnSpc>
              <a:spcBef>
                <a:spcPts val="0"/>
              </a:spcBef>
              <a:spcAft>
                <a:spcPts val="0"/>
              </a:spcAft>
              <a:buClr>
                <a:srgbClr val="000000"/>
              </a:buClr>
              <a:buSzPts val="1800"/>
              <a:buFont typeface="Noto Sans Symbols"/>
              <a:buChar char="❑"/>
            </a:pPr>
            <a:r>
              <a:rPr lang="en-US" sz="1800"/>
              <a:t>However, the curse of dimensionality…...</a:t>
            </a:r>
            <a:endParaRPr sz="1800"/>
          </a:p>
          <a:p>
            <a:pPr indent="0" lvl="0" marL="342900" marR="0" rtl="0" algn="l">
              <a:lnSpc>
                <a:spcPct val="100000"/>
              </a:lnSpc>
              <a:spcBef>
                <a:spcPts val="0"/>
              </a:spcBef>
              <a:spcAft>
                <a:spcPts val="0"/>
              </a:spcAft>
              <a:buNone/>
            </a:pPr>
            <a:r>
              <a:rPr lang="en-US" sz="1800"/>
              <a:t> </a:t>
            </a:r>
            <a:endParaRPr sz="1800"/>
          </a:p>
          <a:p>
            <a:pPr indent="0" lvl="0" marL="342900" marR="0" rtl="0" algn="l">
              <a:lnSpc>
                <a:spcPct val="100000"/>
              </a:lnSpc>
              <a:spcBef>
                <a:spcPts val="0"/>
              </a:spcBef>
              <a:spcAft>
                <a:spcPts val="0"/>
              </a:spcAft>
              <a:buNone/>
            </a:pPr>
            <a:r>
              <a:t/>
            </a:r>
            <a:endParaRPr sz="1800"/>
          </a:p>
          <a:p>
            <a:pPr indent="0" lvl="0" marL="342900" marR="0" rtl="0" algn="l">
              <a:lnSpc>
                <a:spcPct val="100000"/>
              </a:lnSpc>
              <a:spcBef>
                <a:spcPts val="0"/>
              </a:spcBef>
              <a:spcAft>
                <a:spcPts val="0"/>
              </a:spcAft>
              <a:buNone/>
            </a:pPr>
            <a:r>
              <a:t/>
            </a:r>
            <a:endParaRPr sz="1800"/>
          </a:p>
          <a:p>
            <a:pPr indent="0" lvl="0" marL="342900" marR="0" rtl="0" algn="l">
              <a:lnSpc>
                <a:spcPct val="100000"/>
              </a:lnSpc>
              <a:spcBef>
                <a:spcPts val="0"/>
              </a:spcBef>
              <a:spcAft>
                <a:spcPts val="0"/>
              </a:spcAft>
              <a:buNone/>
            </a:pPr>
            <a:r>
              <a:t/>
            </a:r>
            <a:endParaRPr sz="1800"/>
          </a:p>
          <a:p>
            <a:pPr indent="0" lvl="0" marL="34290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Noto Sans Symbols"/>
              <a:buNone/>
            </a:pPr>
            <a:r>
              <a:t/>
            </a:r>
            <a:endParaRPr b="0" i="0" sz="1800" u="none" cap="none" strike="noStrike">
              <a:solidFill>
                <a:srgbClr val="000000"/>
              </a:solidFill>
              <a:latin typeface="Arial"/>
              <a:ea typeface="Arial"/>
              <a:cs typeface="Arial"/>
              <a:sym typeface="Arial"/>
            </a:endParaRPr>
          </a:p>
        </p:txBody>
      </p:sp>
      <p:sp>
        <p:nvSpPr>
          <p:cNvPr id="440" name="Google Shape;440;p71"/>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Text Classification/ Clustering</a:t>
            </a:r>
            <a:endParaRPr b="1" sz="3600">
              <a:latin typeface="PT Sans Narrow"/>
              <a:ea typeface="PT Sans Narrow"/>
              <a:cs typeface="PT Sans Narrow"/>
              <a:sym typeface="PT Sans Narrow"/>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72"/>
          <p:cNvSpPr txBox="1"/>
          <p:nvPr/>
        </p:nvSpPr>
        <p:spPr>
          <a:xfrm>
            <a:off x="271600" y="1326500"/>
            <a:ext cx="8872500" cy="3539400"/>
          </a:xfrm>
          <a:prstGeom prst="rect">
            <a:avLst/>
          </a:prstGeom>
          <a:noFill/>
          <a:ln>
            <a:noFill/>
          </a:ln>
        </p:spPr>
        <p:txBody>
          <a:bodyPr anchorCtr="0" anchor="t" bIns="45700" lIns="91425" spcFirstLastPara="1" rIns="91425" wrap="square" tIns="45700">
            <a:noAutofit/>
          </a:bodyPr>
          <a:lstStyle/>
          <a:p>
            <a:pPr indent="-368300" lvl="0" marL="342900" marR="0" rtl="0" algn="l">
              <a:lnSpc>
                <a:spcPct val="100000"/>
              </a:lnSpc>
              <a:spcBef>
                <a:spcPts val="0"/>
              </a:spcBef>
              <a:spcAft>
                <a:spcPts val="0"/>
              </a:spcAft>
              <a:buClr>
                <a:srgbClr val="000000"/>
              </a:buClr>
              <a:buSzPts val="1800"/>
              <a:buFont typeface="Noto Sans Symbols"/>
              <a:buChar char="❑"/>
            </a:pPr>
            <a:r>
              <a:rPr b="1" lang="en-US" sz="1800"/>
              <a:t>Dimensionality Reduction:</a:t>
            </a:r>
            <a:endParaRPr b="1" sz="1800"/>
          </a:p>
          <a:p>
            <a:pPr indent="0" lvl="0" marL="342900" marR="0" rtl="0" algn="l">
              <a:lnSpc>
                <a:spcPct val="100000"/>
              </a:lnSpc>
              <a:spcBef>
                <a:spcPts val="0"/>
              </a:spcBef>
              <a:spcAft>
                <a:spcPts val="0"/>
              </a:spcAft>
              <a:buNone/>
            </a:pPr>
            <a:r>
              <a:t/>
            </a:r>
            <a:endParaRPr/>
          </a:p>
          <a:p>
            <a:pPr indent="0" lvl="0" marL="342900" marR="0" rtl="0" algn="l">
              <a:lnSpc>
                <a:spcPct val="100000"/>
              </a:lnSpc>
              <a:spcBef>
                <a:spcPts val="0"/>
              </a:spcBef>
              <a:spcAft>
                <a:spcPts val="0"/>
              </a:spcAft>
              <a:buNone/>
            </a:pPr>
            <a:r>
              <a:rPr lang="en-US" sz="1600"/>
              <a:t>It can make high-dimensional and sparse vector space into </a:t>
            </a:r>
            <a:endParaRPr sz="1600"/>
          </a:p>
          <a:p>
            <a:pPr indent="0" lvl="0" marL="342900" marR="0" rtl="0" algn="l">
              <a:lnSpc>
                <a:spcPct val="100000"/>
              </a:lnSpc>
              <a:spcBef>
                <a:spcPts val="0"/>
              </a:spcBef>
              <a:spcAft>
                <a:spcPts val="0"/>
              </a:spcAft>
              <a:buNone/>
            </a:pPr>
            <a:r>
              <a:rPr lang="en-US" sz="1600"/>
              <a:t>                    low-</a:t>
            </a:r>
            <a:r>
              <a:rPr lang="en-US" sz="1600">
                <a:solidFill>
                  <a:schemeClr val="dk1"/>
                </a:solidFill>
              </a:rPr>
              <a:t>dimensional </a:t>
            </a:r>
            <a:r>
              <a:rPr lang="en-US" sz="1600"/>
              <a:t>and dense vector space.</a:t>
            </a:r>
            <a:endParaRPr sz="1600"/>
          </a:p>
          <a:p>
            <a:pPr indent="0" lvl="0" marL="0" marR="0" rtl="0" algn="l">
              <a:lnSpc>
                <a:spcPct val="100000"/>
              </a:lnSpc>
              <a:spcBef>
                <a:spcPts val="0"/>
              </a:spcBef>
              <a:spcAft>
                <a:spcPts val="0"/>
              </a:spcAft>
              <a:buNone/>
            </a:pPr>
            <a:r>
              <a:t/>
            </a:r>
            <a:endParaRPr sz="1600"/>
          </a:p>
          <a:p>
            <a:pPr indent="0" lvl="0" marL="342900" marR="0" rtl="0" algn="l">
              <a:lnSpc>
                <a:spcPct val="100000"/>
              </a:lnSpc>
              <a:spcBef>
                <a:spcPts val="0"/>
              </a:spcBef>
              <a:spcAft>
                <a:spcPts val="0"/>
              </a:spcAft>
              <a:buNone/>
            </a:pPr>
            <a:r>
              <a:t/>
            </a:r>
            <a:endParaRPr/>
          </a:p>
          <a:p>
            <a:pPr indent="0" lvl="0" marL="342900" marR="0" rtl="0" algn="l">
              <a:lnSpc>
                <a:spcPct val="100000"/>
              </a:lnSpc>
              <a:spcBef>
                <a:spcPts val="0"/>
              </a:spcBef>
              <a:spcAft>
                <a:spcPts val="0"/>
              </a:spcAft>
              <a:buNone/>
            </a:pPr>
            <a:r>
              <a:t/>
            </a:r>
            <a:endParaRPr/>
          </a:p>
          <a:p>
            <a:pPr indent="0" lvl="0" marL="342900" marR="0" rtl="0" algn="l">
              <a:lnSpc>
                <a:spcPct val="100000"/>
              </a:lnSpc>
              <a:spcBef>
                <a:spcPts val="0"/>
              </a:spcBef>
              <a:spcAft>
                <a:spcPts val="0"/>
              </a:spcAft>
              <a:buNone/>
            </a:pPr>
            <a:r>
              <a:t/>
            </a:r>
            <a:endParaRPr/>
          </a:p>
          <a:p>
            <a:pPr indent="0" lvl="0" marL="342900" marR="0" rtl="0" algn="l">
              <a:lnSpc>
                <a:spcPct val="100000"/>
              </a:lnSpc>
              <a:spcBef>
                <a:spcPts val="0"/>
              </a:spcBef>
              <a:spcAft>
                <a:spcPts val="0"/>
              </a:spcAft>
              <a:buNone/>
            </a:pPr>
            <a:r>
              <a:t/>
            </a:r>
            <a:endParaRPr/>
          </a:p>
          <a:p>
            <a:pPr indent="0" lvl="0" marL="342900" marR="0" rtl="0" algn="l">
              <a:lnSpc>
                <a:spcPct val="100000"/>
              </a:lnSpc>
              <a:spcBef>
                <a:spcPts val="0"/>
              </a:spcBef>
              <a:spcAft>
                <a:spcPts val="0"/>
              </a:spcAft>
              <a:buNone/>
            </a:pPr>
            <a:r>
              <a:t/>
            </a:r>
            <a:endParaRPr/>
          </a:p>
          <a:p>
            <a:pPr indent="0" lvl="0" marL="342900" marR="0" rtl="0" algn="l">
              <a:lnSpc>
                <a:spcPct val="100000"/>
              </a:lnSpc>
              <a:spcBef>
                <a:spcPts val="0"/>
              </a:spcBef>
              <a:spcAft>
                <a:spcPts val="0"/>
              </a:spcAft>
              <a:buNone/>
            </a:pPr>
            <a:r>
              <a:t/>
            </a:r>
            <a:endParaRPr/>
          </a:p>
          <a:p>
            <a:pPr indent="0" lvl="0" marL="342900" marR="0" rtl="0" algn="l">
              <a:lnSpc>
                <a:spcPct val="100000"/>
              </a:lnSpc>
              <a:spcBef>
                <a:spcPts val="0"/>
              </a:spcBef>
              <a:spcAft>
                <a:spcPts val="0"/>
              </a:spcAft>
              <a:buNone/>
            </a:pPr>
            <a:r>
              <a:t/>
            </a:r>
            <a:endParaRPr/>
          </a:p>
          <a:p>
            <a:pPr indent="0" lvl="0" marL="342900" marR="0" rtl="0" algn="l">
              <a:lnSpc>
                <a:spcPct val="100000"/>
              </a:lnSpc>
              <a:spcBef>
                <a:spcPts val="0"/>
              </a:spcBef>
              <a:spcAft>
                <a:spcPts val="0"/>
              </a:spcAft>
              <a:buNone/>
            </a:pPr>
            <a:r>
              <a:t/>
            </a:r>
            <a:endParaRPr/>
          </a:p>
          <a:p>
            <a:pPr indent="0" lvl="0" marL="342900" marR="0" rtl="0" algn="l">
              <a:lnSpc>
                <a:spcPct val="100000"/>
              </a:lnSpc>
              <a:spcBef>
                <a:spcPts val="0"/>
              </a:spcBef>
              <a:spcAft>
                <a:spcPts val="0"/>
              </a:spcAft>
              <a:buNone/>
            </a:pPr>
            <a:r>
              <a:t/>
            </a:r>
            <a:endParaRPr/>
          </a:p>
          <a:p>
            <a:pPr indent="-368300" lvl="0" marL="342900" marR="0" rtl="0" algn="l">
              <a:lnSpc>
                <a:spcPct val="100000"/>
              </a:lnSpc>
              <a:spcBef>
                <a:spcPts val="0"/>
              </a:spcBef>
              <a:spcAft>
                <a:spcPts val="0"/>
              </a:spcAft>
              <a:buClr>
                <a:srgbClr val="000000"/>
              </a:buClr>
              <a:buSzPts val="1800"/>
              <a:buFont typeface="Noto Sans Symbols"/>
              <a:buChar char="❑"/>
            </a:pPr>
            <a:r>
              <a:rPr b="1" lang="en-US" sz="1800"/>
              <a:t>Word Embedddings: to be continued</a:t>
            </a:r>
            <a:endParaRPr b="1" sz="1800"/>
          </a:p>
          <a:p>
            <a:pPr indent="0" lvl="0" marL="342900" marR="0" rtl="0" algn="l">
              <a:lnSpc>
                <a:spcPct val="100000"/>
              </a:lnSpc>
              <a:spcBef>
                <a:spcPts val="0"/>
              </a:spcBef>
              <a:spcAft>
                <a:spcPts val="0"/>
              </a:spcAft>
              <a:buNone/>
            </a:pPr>
            <a:r>
              <a:t/>
            </a:r>
            <a:endParaRPr/>
          </a:p>
          <a:p>
            <a:pPr indent="0" lvl="0" marL="342900" marR="0" rtl="0" algn="l">
              <a:lnSpc>
                <a:spcPct val="100000"/>
              </a:lnSpc>
              <a:spcBef>
                <a:spcPts val="0"/>
              </a:spcBef>
              <a:spcAft>
                <a:spcPts val="0"/>
              </a:spcAft>
              <a:buNone/>
            </a:pPr>
            <a:r>
              <a:t/>
            </a:r>
            <a:endParaRPr/>
          </a:p>
          <a:p>
            <a:pPr indent="-254000" lvl="0" marL="34290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p:txBody>
      </p:sp>
      <p:pic>
        <p:nvPicPr>
          <p:cNvPr id="446" name="Google Shape;446;p72"/>
          <p:cNvPicPr preferRelativeResize="0"/>
          <p:nvPr/>
        </p:nvPicPr>
        <p:blipFill>
          <a:blip r:embed="rId3">
            <a:alphaModFix/>
          </a:blip>
          <a:stretch>
            <a:fillRect/>
          </a:stretch>
        </p:blipFill>
        <p:spPr>
          <a:xfrm>
            <a:off x="7851550" y="1326500"/>
            <a:ext cx="2743201" cy="3753853"/>
          </a:xfrm>
          <a:prstGeom prst="rect">
            <a:avLst/>
          </a:prstGeom>
          <a:noFill/>
          <a:ln>
            <a:noFill/>
          </a:ln>
        </p:spPr>
      </p:pic>
      <p:sp>
        <p:nvSpPr>
          <p:cNvPr id="447" name="Google Shape;447;p72"/>
          <p:cNvSpPr txBox="1"/>
          <p:nvPr/>
        </p:nvSpPr>
        <p:spPr>
          <a:xfrm>
            <a:off x="8536875" y="5080350"/>
            <a:ext cx="1851900" cy="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from Chen et.al</a:t>
            </a:r>
            <a:endParaRPr/>
          </a:p>
        </p:txBody>
      </p:sp>
      <p:sp>
        <p:nvSpPr>
          <p:cNvPr id="448" name="Google Shape;448;p72"/>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How to Improve BoW Features</a:t>
            </a:r>
            <a:endParaRPr b="1" sz="3600">
              <a:latin typeface="PT Sans Narrow"/>
              <a:ea typeface="PT Sans Narrow"/>
              <a:cs typeface="PT Sans Narrow"/>
              <a:sym typeface="PT Sans Narrow"/>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73"/>
          <p:cNvSpPr txBox="1"/>
          <p:nvPr/>
        </p:nvSpPr>
        <p:spPr>
          <a:xfrm>
            <a:off x="271600" y="1326500"/>
            <a:ext cx="8872500" cy="5444400"/>
          </a:xfrm>
          <a:prstGeom prst="rect">
            <a:avLst/>
          </a:prstGeom>
          <a:noFill/>
          <a:ln>
            <a:noFill/>
          </a:ln>
        </p:spPr>
        <p:txBody>
          <a:bodyPr anchorCtr="0" anchor="t" bIns="45700" lIns="91425" spcFirstLastPara="1" rIns="91425" wrap="square" tIns="45700">
            <a:noAutofit/>
          </a:bodyPr>
          <a:lstStyle/>
          <a:p>
            <a:pPr indent="-368300" lvl="0" marL="342900" marR="0" rtl="0" algn="l">
              <a:lnSpc>
                <a:spcPct val="100000"/>
              </a:lnSpc>
              <a:spcBef>
                <a:spcPts val="0"/>
              </a:spcBef>
              <a:spcAft>
                <a:spcPts val="0"/>
              </a:spcAft>
              <a:buClr>
                <a:srgbClr val="000000"/>
              </a:buClr>
              <a:buSzPts val="1800"/>
              <a:buFont typeface="Noto Sans Symbols"/>
              <a:buChar char="❑"/>
            </a:pPr>
            <a:r>
              <a:rPr b="1" lang="en-US" sz="1800"/>
              <a:t>NLP achieves the interaction between computers and human languages;</a:t>
            </a:r>
            <a:endParaRPr b="1" sz="1800"/>
          </a:p>
          <a:p>
            <a:pPr indent="0" lvl="0" marL="342900" marR="0" rtl="0" algn="l">
              <a:lnSpc>
                <a:spcPct val="100000"/>
              </a:lnSpc>
              <a:spcBef>
                <a:spcPts val="0"/>
              </a:spcBef>
              <a:spcAft>
                <a:spcPts val="0"/>
              </a:spcAft>
              <a:buNone/>
            </a:pPr>
            <a:r>
              <a:t/>
            </a:r>
            <a:endParaRPr b="1" sz="1800"/>
          </a:p>
          <a:p>
            <a:pPr indent="-368300" lvl="0" marL="342900" marR="0" rtl="0" algn="l">
              <a:lnSpc>
                <a:spcPct val="100000"/>
              </a:lnSpc>
              <a:spcBef>
                <a:spcPts val="0"/>
              </a:spcBef>
              <a:spcAft>
                <a:spcPts val="0"/>
              </a:spcAft>
              <a:buClr>
                <a:srgbClr val="000000"/>
              </a:buClr>
              <a:buSzPts val="1800"/>
              <a:buFont typeface="Noto Sans Symbols"/>
              <a:buChar char="❑"/>
            </a:pPr>
            <a:r>
              <a:rPr b="1" lang="en-US" sz="1800"/>
              <a:t>ML = Representation + Loss/Target + Optimization;</a:t>
            </a:r>
            <a:endParaRPr b="1" sz="1800"/>
          </a:p>
          <a:p>
            <a:pPr indent="0" lvl="0" marL="342900" marR="0" rtl="0" algn="l">
              <a:lnSpc>
                <a:spcPct val="100000"/>
              </a:lnSpc>
              <a:spcBef>
                <a:spcPts val="0"/>
              </a:spcBef>
              <a:spcAft>
                <a:spcPts val="0"/>
              </a:spcAft>
              <a:buNone/>
            </a:pPr>
            <a:r>
              <a:t/>
            </a:r>
            <a:endParaRPr b="1" sz="1800"/>
          </a:p>
          <a:p>
            <a:pPr indent="-368300" lvl="0" marL="342900" marR="0" rtl="0" algn="l">
              <a:lnSpc>
                <a:spcPct val="100000"/>
              </a:lnSpc>
              <a:spcBef>
                <a:spcPts val="0"/>
              </a:spcBef>
              <a:spcAft>
                <a:spcPts val="0"/>
              </a:spcAft>
              <a:buClr>
                <a:srgbClr val="000000"/>
              </a:buClr>
              <a:buSzPts val="1800"/>
              <a:buFont typeface="Noto Sans Symbols"/>
              <a:buChar char="❑"/>
            </a:pPr>
            <a:r>
              <a:rPr b="1" lang="en-US" sz="1800"/>
              <a:t>Deep Learning is not a new idea;</a:t>
            </a:r>
            <a:endParaRPr b="1" sz="1800"/>
          </a:p>
          <a:p>
            <a:pPr indent="0" lvl="0" marL="0" marR="0" rtl="0" algn="l">
              <a:lnSpc>
                <a:spcPct val="100000"/>
              </a:lnSpc>
              <a:spcBef>
                <a:spcPts val="0"/>
              </a:spcBef>
              <a:spcAft>
                <a:spcPts val="0"/>
              </a:spcAft>
              <a:buNone/>
            </a:pPr>
            <a:r>
              <a:t/>
            </a:r>
            <a:endParaRPr sz="1800"/>
          </a:p>
          <a:p>
            <a:pPr indent="-368300" lvl="0" marL="342900" marR="0" rtl="0" algn="l">
              <a:lnSpc>
                <a:spcPct val="100000"/>
              </a:lnSpc>
              <a:spcBef>
                <a:spcPts val="0"/>
              </a:spcBef>
              <a:spcAft>
                <a:spcPts val="0"/>
              </a:spcAft>
              <a:buClr>
                <a:srgbClr val="000000"/>
              </a:buClr>
              <a:buSzPts val="1800"/>
              <a:buFont typeface="Noto Sans Symbols"/>
              <a:buChar char="❑"/>
            </a:pPr>
            <a:r>
              <a:rPr b="1" lang="en-US" sz="1800"/>
              <a:t>Neural Network is closely related to Logistic Regression; </a:t>
            </a:r>
            <a:endParaRPr b="1" sz="1800"/>
          </a:p>
          <a:p>
            <a:pPr indent="0" lvl="0" marL="342900" marR="0" rtl="0" algn="l">
              <a:lnSpc>
                <a:spcPct val="100000"/>
              </a:lnSpc>
              <a:spcBef>
                <a:spcPts val="0"/>
              </a:spcBef>
              <a:spcAft>
                <a:spcPts val="0"/>
              </a:spcAft>
              <a:buNone/>
            </a:pPr>
            <a:r>
              <a:t/>
            </a:r>
            <a:endParaRPr b="1" sz="1800"/>
          </a:p>
          <a:p>
            <a:pPr indent="-368300" lvl="0" marL="342900" marR="0" rtl="0" algn="l">
              <a:lnSpc>
                <a:spcPct val="100000"/>
              </a:lnSpc>
              <a:spcBef>
                <a:spcPts val="0"/>
              </a:spcBef>
              <a:spcAft>
                <a:spcPts val="0"/>
              </a:spcAft>
              <a:buClr>
                <a:srgbClr val="000000"/>
              </a:buClr>
              <a:buSzPts val="1800"/>
              <a:buFont typeface="Noto Sans Symbols"/>
              <a:buChar char="❑"/>
            </a:pPr>
            <a:r>
              <a:rPr b="1" lang="en-US" sz="1800"/>
              <a:t>LR can address binary problem, while softmax model can solve multi-class problem;</a:t>
            </a:r>
            <a:endParaRPr b="1" sz="1800"/>
          </a:p>
          <a:p>
            <a:pPr indent="0" lvl="0" marL="342900" marR="0" rtl="0" algn="l">
              <a:lnSpc>
                <a:spcPct val="100000"/>
              </a:lnSpc>
              <a:spcBef>
                <a:spcPts val="0"/>
              </a:spcBef>
              <a:spcAft>
                <a:spcPts val="0"/>
              </a:spcAft>
              <a:buNone/>
            </a:pPr>
            <a:r>
              <a:t/>
            </a:r>
            <a:endParaRPr b="1" sz="1800"/>
          </a:p>
          <a:p>
            <a:pPr indent="-368300" lvl="0" marL="342900" marR="0" rtl="0" algn="l">
              <a:lnSpc>
                <a:spcPct val="100000"/>
              </a:lnSpc>
              <a:spcBef>
                <a:spcPts val="0"/>
              </a:spcBef>
              <a:spcAft>
                <a:spcPts val="0"/>
              </a:spcAft>
              <a:buClr>
                <a:srgbClr val="000000"/>
              </a:buClr>
              <a:buSzPts val="1800"/>
              <a:buFont typeface="Noto Sans Symbols"/>
              <a:buChar char="❑"/>
            </a:pPr>
            <a:r>
              <a:rPr b="1" lang="en-US" sz="1800"/>
              <a:t>Gradient descent algorithm can be used to optimize the LR and Softmax model</a:t>
            </a:r>
            <a:endParaRPr b="1" sz="1800"/>
          </a:p>
          <a:p>
            <a:pPr indent="0" lvl="0" marL="342900" marR="0" rtl="0" algn="l">
              <a:lnSpc>
                <a:spcPct val="100000"/>
              </a:lnSpc>
              <a:spcBef>
                <a:spcPts val="0"/>
              </a:spcBef>
              <a:spcAft>
                <a:spcPts val="0"/>
              </a:spcAft>
              <a:buNone/>
            </a:pPr>
            <a:r>
              <a:t/>
            </a:r>
            <a:endParaRPr b="1" sz="1800"/>
          </a:p>
          <a:p>
            <a:pPr indent="-368300" lvl="0" marL="342900" marR="0" rtl="0" algn="l">
              <a:lnSpc>
                <a:spcPct val="100000"/>
              </a:lnSpc>
              <a:spcBef>
                <a:spcPts val="0"/>
              </a:spcBef>
              <a:spcAft>
                <a:spcPts val="0"/>
              </a:spcAft>
              <a:buClr>
                <a:srgbClr val="000000"/>
              </a:buClr>
              <a:buSzPts val="1800"/>
              <a:buFont typeface="Noto Sans Symbols"/>
              <a:buChar char="❑"/>
            </a:pPr>
            <a:r>
              <a:rPr b="1" lang="en-US" sz="1800"/>
              <a:t>Next week, we will cover </a:t>
            </a:r>
            <a:r>
              <a:rPr b="1" lang="en-US" sz="2400">
                <a:solidFill>
                  <a:srgbClr val="980000"/>
                </a:solidFill>
              </a:rPr>
              <a:t>Neural Network</a:t>
            </a:r>
            <a:r>
              <a:rPr b="1" lang="en-US" sz="1800"/>
              <a:t> in details</a:t>
            </a:r>
            <a:endParaRPr b="1" sz="1800"/>
          </a:p>
          <a:p>
            <a:pPr indent="0" lvl="0" marL="342900" marR="0" rtl="0" algn="l">
              <a:lnSpc>
                <a:spcPct val="100000"/>
              </a:lnSpc>
              <a:spcBef>
                <a:spcPts val="0"/>
              </a:spcBef>
              <a:spcAft>
                <a:spcPts val="0"/>
              </a:spcAft>
              <a:buNone/>
            </a:pPr>
            <a:r>
              <a:t/>
            </a:r>
            <a:endParaRPr/>
          </a:p>
          <a:p>
            <a:pPr indent="-254000" lvl="0" marL="34290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p:txBody>
      </p:sp>
      <p:sp>
        <p:nvSpPr>
          <p:cNvPr id="454" name="Google Shape;454;p73"/>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Summary</a:t>
            </a:r>
            <a:endParaRPr b="1" sz="3600">
              <a:latin typeface="PT Sans Narrow"/>
              <a:ea typeface="PT Sans Narrow"/>
              <a:cs typeface="PT Sans Narrow"/>
              <a:sym typeface="PT Sans Narro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74"/>
          <p:cNvSpPr txBox="1"/>
          <p:nvPr/>
        </p:nvSpPr>
        <p:spPr>
          <a:xfrm>
            <a:off x="271600" y="1326500"/>
            <a:ext cx="8872500" cy="5444400"/>
          </a:xfrm>
          <a:prstGeom prst="rect">
            <a:avLst/>
          </a:prstGeom>
          <a:noFill/>
          <a:ln>
            <a:noFill/>
          </a:ln>
        </p:spPr>
        <p:txBody>
          <a:bodyPr anchorCtr="0" anchor="t" bIns="45700" lIns="91425" spcFirstLastPara="1" rIns="91425" wrap="square" tIns="45700">
            <a:noAutofit/>
          </a:bodyPr>
          <a:lstStyle/>
          <a:p>
            <a:pPr indent="-368300" lvl="0" marL="342900" rtl="0" algn="l">
              <a:lnSpc>
                <a:spcPct val="115000"/>
              </a:lnSpc>
              <a:spcBef>
                <a:spcPts val="0"/>
              </a:spcBef>
              <a:spcAft>
                <a:spcPts val="0"/>
              </a:spcAft>
              <a:buClr>
                <a:srgbClr val="000000"/>
              </a:buClr>
              <a:buSzPts val="1800"/>
              <a:buFont typeface="Noto Sans Symbols"/>
              <a:buChar char="❑"/>
            </a:pPr>
            <a:r>
              <a:rPr b="1" lang="en-US" sz="1800">
                <a:solidFill>
                  <a:srgbClr val="333333"/>
                </a:solidFill>
              </a:rPr>
              <a:t>Google AI Research Efforts in 2018:</a:t>
            </a:r>
            <a:endParaRPr b="1" sz="1800">
              <a:solidFill>
                <a:srgbClr val="333333"/>
              </a:solidFill>
            </a:endParaRPr>
          </a:p>
          <a:p>
            <a:pPr indent="0" lvl="0" marL="342900" rtl="0" algn="l">
              <a:lnSpc>
                <a:spcPct val="115000"/>
              </a:lnSpc>
              <a:spcBef>
                <a:spcPts val="800"/>
              </a:spcBef>
              <a:spcAft>
                <a:spcPts val="0"/>
              </a:spcAft>
              <a:buNone/>
            </a:pPr>
            <a:r>
              <a:rPr lang="en-US" sz="1050" u="sng">
                <a:solidFill>
                  <a:srgbClr val="337AB7"/>
                </a:solidFill>
                <a:hlinkClick r:id="rId3"/>
              </a:rPr>
              <a:t>https://ai.googleblog.com/2019/01/looking-back-at-googles-research.html</a:t>
            </a:r>
            <a:endParaRPr b="1" sz="1800"/>
          </a:p>
          <a:p>
            <a:pPr indent="-368300" lvl="0" marL="342900" marR="0" rtl="0" algn="l">
              <a:lnSpc>
                <a:spcPct val="100000"/>
              </a:lnSpc>
              <a:spcBef>
                <a:spcPts val="800"/>
              </a:spcBef>
              <a:spcAft>
                <a:spcPts val="0"/>
              </a:spcAft>
              <a:buClr>
                <a:srgbClr val="000000"/>
              </a:buClr>
              <a:buSzPts val="1800"/>
              <a:buFont typeface="Noto Sans Symbols"/>
              <a:buChar char="❑"/>
            </a:pPr>
            <a:r>
              <a:rPr b="1" lang="en-US" sz="1800">
                <a:solidFill>
                  <a:srgbClr val="333333"/>
                </a:solidFill>
                <a:highlight>
                  <a:srgbClr val="FFFFFF"/>
                </a:highlight>
              </a:rPr>
              <a:t>Deep learning for NLP: Overview of Recent Trends:</a:t>
            </a:r>
            <a:endParaRPr b="1" sz="1800">
              <a:solidFill>
                <a:srgbClr val="333333"/>
              </a:solidFill>
              <a:highlight>
                <a:srgbClr val="FFFFFF"/>
              </a:highlight>
            </a:endParaRPr>
          </a:p>
          <a:p>
            <a:pPr indent="0" lvl="0" marL="342900" marR="0" rtl="0" algn="l">
              <a:lnSpc>
                <a:spcPct val="100000"/>
              </a:lnSpc>
              <a:spcBef>
                <a:spcPts val="0"/>
              </a:spcBef>
              <a:spcAft>
                <a:spcPts val="0"/>
              </a:spcAft>
              <a:buNone/>
            </a:pPr>
            <a:r>
              <a:rPr lang="en-US" sz="1050" u="sng">
                <a:solidFill>
                  <a:srgbClr val="337AB7"/>
                </a:solidFill>
                <a:highlight>
                  <a:srgbClr val="FFFFFF"/>
                </a:highlight>
                <a:hlinkClick r:id="rId4"/>
              </a:rPr>
              <a:t>https://nlpoverview.com/index.html</a:t>
            </a:r>
            <a:endParaRPr b="1" sz="1800"/>
          </a:p>
          <a:p>
            <a:pPr indent="0" lvl="0" marL="0" marR="0" rtl="0" algn="l">
              <a:lnSpc>
                <a:spcPct val="100000"/>
              </a:lnSpc>
              <a:spcBef>
                <a:spcPts val="0"/>
              </a:spcBef>
              <a:spcAft>
                <a:spcPts val="0"/>
              </a:spcAft>
              <a:buNone/>
            </a:pPr>
            <a:r>
              <a:t/>
            </a:r>
            <a:endParaRPr b="1" sz="1800"/>
          </a:p>
          <a:p>
            <a:pPr indent="-368300" lvl="0" marL="342900" marR="0" rtl="0" algn="l">
              <a:lnSpc>
                <a:spcPct val="100000"/>
              </a:lnSpc>
              <a:spcBef>
                <a:spcPts val="0"/>
              </a:spcBef>
              <a:spcAft>
                <a:spcPts val="0"/>
              </a:spcAft>
              <a:buClr>
                <a:srgbClr val="000000"/>
              </a:buClr>
              <a:buSzPts val="1800"/>
              <a:buFont typeface="Noto Sans Symbols"/>
              <a:buChar char="❑"/>
            </a:pPr>
            <a:r>
              <a:rPr b="1" lang="en-US" sz="1800">
                <a:solidFill>
                  <a:srgbClr val="333333"/>
                </a:solidFill>
                <a:highlight>
                  <a:srgbClr val="FFFFFF"/>
                </a:highlight>
              </a:rPr>
              <a:t>Awesome Data Science with Python:</a:t>
            </a:r>
            <a:endParaRPr b="1" sz="1800">
              <a:solidFill>
                <a:srgbClr val="333333"/>
              </a:solidFill>
              <a:highlight>
                <a:srgbClr val="FFFFFF"/>
              </a:highlight>
            </a:endParaRPr>
          </a:p>
          <a:p>
            <a:pPr indent="0" lvl="0" marL="342900" marR="0" rtl="0" algn="l">
              <a:lnSpc>
                <a:spcPct val="100000"/>
              </a:lnSpc>
              <a:spcBef>
                <a:spcPts val="0"/>
              </a:spcBef>
              <a:spcAft>
                <a:spcPts val="0"/>
              </a:spcAft>
              <a:buNone/>
            </a:pPr>
            <a:r>
              <a:rPr lang="en-US" sz="1050" u="sng">
                <a:solidFill>
                  <a:srgbClr val="337AB7"/>
                </a:solidFill>
                <a:highlight>
                  <a:srgbClr val="FFFFFF"/>
                </a:highlight>
                <a:hlinkClick r:id="rId5"/>
              </a:rPr>
              <a:t>https://github.com/r0f1/datascience</a:t>
            </a:r>
            <a:endParaRPr b="1" sz="1800"/>
          </a:p>
          <a:p>
            <a:pPr indent="0" lvl="0" marL="342900" marR="0" rtl="0" algn="l">
              <a:lnSpc>
                <a:spcPct val="100000"/>
              </a:lnSpc>
              <a:spcBef>
                <a:spcPts val="0"/>
              </a:spcBef>
              <a:spcAft>
                <a:spcPts val="0"/>
              </a:spcAft>
              <a:buNone/>
            </a:pPr>
            <a:r>
              <a:t/>
            </a:r>
            <a:endParaRPr/>
          </a:p>
          <a:p>
            <a:pPr indent="-254000" lvl="0" marL="34290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p:txBody>
      </p:sp>
      <p:sp>
        <p:nvSpPr>
          <p:cNvPr id="460" name="Google Shape;460;p74"/>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Reading List</a:t>
            </a:r>
            <a:endParaRPr b="1" sz="3600">
              <a:latin typeface="PT Sans Narrow"/>
              <a:ea typeface="PT Sans Narrow"/>
              <a:cs typeface="PT Sans Narrow"/>
              <a:sym typeface="PT Sans Narro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30"/>
          <p:cNvSpPr txBox="1"/>
          <p:nvPr/>
        </p:nvSpPr>
        <p:spPr>
          <a:xfrm>
            <a:off x="271600" y="1751100"/>
            <a:ext cx="9171300" cy="3549900"/>
          </a:xfrm>
          <a:prstGeom prst="rect">
            <a:avLst/>
          </a:prstGeom>
          <a:noFill/>
          <a:ln>
            <a:noFill/>
          </a:ln>
        </p:spPr>
        <p:txBody>
          <a:bodyPr anchorCtr="0" anchor="t" bIns="45700" lIns="91425" spcFirstLastPara="1" rIns="91425" wrap="square" tIns="45700">
            <a:no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81000" lvl="0" marL="342900" marR="0" rtl="0" algn="l">
              <a:lnSpc>
                <a:spcPct val="100000"/>
              </a:lnSpc>
              <a:spcBef>
                <a:spcPts val="0"/>
              </a:spcBef>
              <a:spcAft>
                <a:spcPts val="0"/>
              </a:spcAft>
              <a:buClr>
                <a:srgbClr val="000000"/>
              </a:buClr>
              <a:buSzPts val="2000"/>
              <a:buFont typeface="Arial"/>
              <a:buAutoNum type="arabicPeriod"/>
            </a:pPr>
            <a:r>
              <a:rPr b="1" i="0" lang="en-US" sz="2000" u="none" cap="none" strike="noStrike">
                <a:solidFill>
                  <a:srgbClr val="000000"/>
                </a:solidFill>
              </a:rPr>
              <a:t>Introduction to Natural Language Processing</a:t>
            </a:r>
            <a:endParaRPr b="1" i="0" sz="2000" u="none" cap="none" strike="noStrike">
              <a:solidFill>
                <a:srgbClr val="000000"/>
              </a:solidFill>
            </a:endParaRPr>
          </a:p>
          <a:p>
            <a:pPr indent="0" lvl="0" marL="342900" marR="0" rtl="0" algn="l">
              <a:lnSpc>
                <a:spcPct val="100000"/>
              </a:lnSpc>
              <a:spcBef>
                <a:spcPts val="0"/>
              </a:spcBef>
              <a:spcAft>
                <a:spcPts val="0"/>
              </a:spcAft>
              <a:buNone/>
            </a:pPr>
            <a:r>
              <a:t/>
            </a:r>
            <a:endParaRPr sz="1800"/>
          </a:p>
          <a:p>
            <a:pPr indent="-381000" lvl="0" marL="342900" marR="0" rtl="0" algn="l">
              <a:lnSpc>
                <a:spcPct val="100000"/>
              </a:lnSpc>
              <a:spcBef>
                <a:spcPts val="0"/>
              </a:spcBef>
              <a:spcAft>
                <a:spcPts val="0"/>
              </a:spcAft>
              <a:buClr>
                <a:srgbClr val="000000"/>
              </a:buClr>
              <a:buSzPts val="2000"/>
              <a:buFont typeface="Arial"/>
              <a:buAutoNum type="arabicPeriod"/>
            </a:pPr>
            <a:r>
              <a:rPr b="1" i="0" lang="en-US" sz="2000" u="none" cap="none" strike="noStrike">
                <a:solidFill>
                  <a:srgbClr val="000000"/>
                </a:solidFill>
              </a:rPr>
              <a:t>Introduction to Deep Learning</a:t>
            </a:r>
            <a:endParaRPr b="1" i="0" sz="2000" u="none" cap="none" strike="noStrike">
              <a:solidFill>
                <a:srgbClr val="000000"/>
              </a:solidFill>
            </a:endParaRPr>
          </a:p>
          <a:p>
            <a:pPr indent="0" lvl="0" marL="342900" marR="0" rtl="0" algn="l">
              <a:lnSpc>
                <a:spcPct val="100000"/>
              </a:lnSpc>
              <a:spcBef>
                <a:spcPts val="0"/>
              </a:spcBef>
              <a:spcAft>
                <a:spcPts val="0"/>
              </a:spcAft>
              <a:buNone/>
            </a:pPr>
            <a:r>
              <a:t/>
            </a:r>
            <a:endParaRPr sz="1800"/>
          </a:p>
          <a:p>
            <a:pPr indent="-381000" lvl="0" marL="342900" marR="0" rtl="0" algn="l">
              <a:lnSpc>
                <a:spcPct val="100000"/>
              </a:lnSpc>
              <a:spcBef>
                <a:spcPts val="0"/>
              </a:spcBef>
              <a:spcAft>
                <a:spcPts val="0"/>
              </a:spcAft>
              <a:buClr>
                <a:srgbClr val="000000"/>
              </a:buClr>
              <a:buSzPts val="2000"/>
              <a:buFont typeface="Arial"/>
              <a:buAutoNum type="arabicPeriod"/>
            </a:pPr>
            <a:r>
              <a:rPr b="1" i="0" lang="en-US" sz="2000" u="none" cap="none" strike="noStrike">
                <a:solidFill>
                  <a:srgbClr val="000000"/>
                </a:solidFill>
              </a:rPr>
              <a:t>Deep learning and NLP</a:t>
            </a:r>
            <a:endParaRPr b="1" i="0" sz="2000" u="none" cap="none" strike="noStrike">
              <a:solidFill>
                <a:srgbClr val="000000"/>
              </a:solidFill>
            </a:endParaRPr>
          </a:p>
          <a:p>
            <a:pPr indent="0" lvl="0" marL="342900" marR="0" rtl="0" algn="l">
              <a:lnSpc>
                <a:spcPct val="100000"/>
              </a:lnSpc>
              <a:spcBef>
                <a:spcPts val="0"/>
              </a:spcBef>
              <a:spcAft>
                <a:spcPts val="0"/>
              </a:spcAft>
              <a:buNone/>
            </a:pPr>
            <a:r>
              <a:t/>
            </a:r>
            <a:endParaRPr sz="1800"/>
          </a:p>
          <a:p>
            <a:pPr indent="-381000" lvl="0" marL="342900" marR="0" rtl="0" algn="l">
              <a:lnSpc>
                <a:spcPct val="100000"/>
              </a:lnSpc>
              <a:spcBef>
                <a:spcPts val="0"/>
              </a:spcBef>
              <a:spcAft>
                <a:spcPts val="0"/>
              </a:spcAft>
              <a:buClr>
                <a:srgbClr val="000000"/>
              </a:buClr>
              <a:buSzPts val="2000"/>
              <a:buFont typeface="Arial"/>
              <a:buAutoNum type="arabicPeriod"/>
            </a:pPr>
            <a:r>
              <a:rPr b="1" i="0" lang="en-US" sz="2000" u="none" cap="none" strike="noStrike">
                <a:solidFill>
                  <a:srgbClr val="000000"/>
                </a:solidFill>
              </a:rPr>
              <a:t>Logistic vs Softmax vs Neural Network</a:t>
            </a:r>
            <a:br>
              <a:rPr b="1" i="0" lang="en-US" sz="2000" u="none" cap="none" strike="noStrike">
                <a:solidFill>
                  <a:srgbClr val="000000"/>
                </a:solidFill>
              </a:rPr>
            </a:br>
            <a:endParaRPr b="1" i="0" sz="2000" u="none" cap="none" strike="noStrike">
              <a:solidFill>
                <a:srgbClr val="000000"/>
              </a:solidFill>
            </a:endParaRPr>
          </a:p>
          <a:p>
            <a:pPr indent="-381000" lvl="0" marL="342900" marR="0" rtl="0" algn="l">
              <a:lnSpc>
                <a:spcPct val="100000"/>
              </a:lnSpc>
              <a:spcBef>
                <a:spcPts val="0"/>
              </a:spcBef>
              <a:spcAft>
                <a:spcPts val="0"/>
              </a:spcAft>
              <a:buClr>
                <a:srgbClr val="000000"/>
              </a:buClr>
              <a:buSzPts val="2000"/>
              <a:buFont typeface="Arial"/>
              <a:buAutoNum type="arabicPeriod"/>
            </a:pPr>
            <a:r>
              <a:rPr b="1" lang="en-US" sz="2000"/>
              <a:t>Hands-On</a:t>
            </a:r>
            <a:endParaRPr b="1" sz="2000"/>
          </a:p>
          <a:p>
            <a:pPr indent="0" lvl="0" marL="0" marR="0" rtl="0" algn="l">
              <a:lnSpc>
                <a:spcPct val="100000"/>
              </a:lnSpc>
              <a:spcBef>
                <a:spcPts val="0"/>
              </a:spcBef>
              <a:spcAft>
                <a:spcPts val="0"/>
              </a:spcAft>
              <a:buNone/>
            </a:pPr>
            <a:r>
              <a:t/>
            </a:r>
            <a:endParaRPr b="1" sz="2000"/>
          </a:p>
          <a:p>
            <a:pPr indent="0" lvl="0" marL="0" marR="0" rtl="0" algn="l">
              <a:lnSpc>
                <a:spcPct val="100000"/>
              </a:lnSpc>
              <a:spcBef>
                <a:spcPts val="0"/>
              </a:spcBef>
              <a:spcAft>
                <a:spcPts val="0"/>
              </a:spcAft>
              <a:buNone/>
            </a:pPr>
            <a:r>
              <a:t/>
            </a:r>
            <a:endParaRPr b="1" sz="2000"/>
          </a:p>
          <a:p>
            <a:pPr indent="0" lvl="0" marL="342900" marR="0" rtl="0" algn="l">
              <a:lnSpc>
                <a:spcPct val="100000"/>
              </a:lnSpc>
              <a:spcBef>
                <a:spcPts val="0"/>
              </a:spcBef>
              <a:spcAft>
                <a:spcPts val="0"/>
              </a:spcAft>
              <a:buNone/>
            </a:pPr>
            <a:r>
              <a:t/>
            </a:r>
            <a:endParaRPr b="1" sz="2000"/>
          </a:p>
          <a:p>
            <a:pPr indent="0" lvl="0" marL="0" marR="0" rtl="0" algn="l">
              <a:lnSpc>
                <a:spcPct val="100000"/>
              </a:lnSpc>
              <a:spcBef>
                <a:spcPts val="0"/>
              </a:spcBef>
              <a:spcAft>
                <a:spcPts val="0"/>
              </a:spcAft>
              <a:buNone/>
            </a:pPr>
            <a:r>
              <a:t/>
            </a:r>
            <a:endParaRPr sz="1800"/>
          </a:p>
        </p:txBody>
      </p:sp>
      <p:sp>
        <p:nvSpPr>
          <p:cNvPr id="136" name="Google Shape;136;p30"/>
          <p:cNvSpPr txBox="1"/>
          <p:nvPr/>
        </p:nvSpPr>
        <p:spPr>
          <a:xfrm>
            <a:off x="271599" y="203781"/>
            <a:ext cx="68244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Agenda </a:t>
            </a:r>
            <a:endParaRPr b="1" sz="3600">
              <a:latin typeface="PT Sans Narrow"/>
              <a:ea typeface="PT Sans Narrow"/>
              <a:cs typeface="PT Sans Narrow"/>
              <a:sym typeface="PT Sans Narrow"/>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pic>
        <p:nvPicPr>
          <p:cNvPr id="465" name="Google Shape;465;p75"/>
          <p:cNvPicPr preferRelativeResize="0"/>
          <p:nvPr/>
        </p:nvPicPr>
        <p:blipFill rotWithShape="1">
          <a:blip r:embed="rId3">
            <a:alphaModFix/>
          </a:blip>
          <a:srcRect b="0" l="0" r="0" t="0"/>
          <a:stretch/>
        </p:blipFill>
        <p:spPr>
          <a:xfrm>
            <a:off x="2933700" y="1981200"/>
            <a:ext cx="6197600" cy="4165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31"/>
          <p:cNvSpPr txBox="1"/>
          <p:nvPr/>
        </p:nvSpPr>
        <p:spPr>
          <a:xfrm>
            <a:off x="400650" y="1093988"/>
            <a:ext cx="11573700" cy="2677800"/>
          </a:xfrm>
          <a:prstGeom prst="rect">
            <a:avLst/>
          </a:prstGeom>
          <a:noFill/>
          <a:ln>
            <a:noFill/>
          </a:ln>
        </p:spPr>
        <p:txBody>
          <a:bodyPr anchorCtr="0" anchor="t" bIns="45700" lIns="91425" spcFirstLastPara="1" rIns="91425" wrap="square" tIns="45700">
            <a:no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355600" lvl="0" marL="342900" marR="0" rtl="0" algn="l">
              <a:lnSpc>
                <a:spcPct val="100000"/>
              </a:lnSpc>
              <a:spcBef>
                <a:spcPts val="0"/>
              </a:spcBef>
              <a:spcAft>
                <a:spcPts val="0"/>
              </a:spcAft>
              <a:buClr>
                <a:srgbClr val="000000"/>
              </a:buClr>
              <a:buSzPts val="1600"/>
              <a:buFont typeface="Arial"/>
              <a:buAutoNum type="arabicPeriod"/>
            </a:pPr>
            <a:r>
              <a:rPr b="1" i="0" lang="en-US" sz="1600" u="none" cap="none" strike="noStrike">
                <a:solidFill>
                  <a:srgbClr val="000000"/>
                </a:solidFill>
              </a:rPr>
              <a:t>Natural Language Processing: a field with three sub-topics:</a:t>
            </a:r>
            <a:endParaRPr b="1" sz="1600"/>
          </a:p>
          <a:p>
            <a:pPr indent="-2984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a:t>
            </a:r>
            <a:r>
              <a:rPr b="1" i="0" lang="en-US" sz="1600" u="none" cap="none" strike="noStrike">
                <a:solidFill>
                  <a:srgbClr val="000000"/>
                </a:solidFill>
              </a:rPr>
              <a:t>Computer Science</a:t>
            </a:r>
            <a:endParaRPr b="1" sz="1600"/>
          </a:p>
          <a:p>
            <a:pPr indent="-2984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a:t>
            </a:r>
            <a:r>
              <a:rPr b="1" i="0" lang="en-US" sz="1600" u="none" cap="none" strike="noStrike">
                <a:solidFill>
                  <a:srgbClr val="000000"/>
                </a:solidFill>
              </a:rPr>
              <a:t>Artificial intelligence </a:t>
            </a:r>
            <a:endParaRPr b="1" sz="1600"/>
          </a:p>
          <a:p>
            <a:pPr indent="-2984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a:t>
            </a:r>
            <a:r>
              <a:rPr b="1" i="0" lang="en-US" sz="1600" u="none" cap="none" strike="noStrike">
                <a:solidFill>
                  <a:srgbClr val="000000"/>
                </a:solidFill>
              </a:rPr>
              <a:t>Linguistics</a:t>
            </a:r>
            <a:r>
              <a:rPr b="0" i="0" lang="en-US" sz="1600" u="none" cap="none" strike="noStrike">
                <a:solidFill>
                  <a:srgbClr val="000000"/>
                </a:solidFill>
                <a:latin typeface="Arial"/>
                <a:ea typeface="Arial"/>
                <a:cs typeface="Arial"/>
                <a:sym typeface="Arial"/>
              </a:rPr>
              <a:t> 		 </a:t>
            </a:r>
            <a:endParaRPr sz="1600"/>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355600" lvl="0" marL="342900" marR="0" rtl="0" algn="l">
              <a:lnSpc>
                <a:spcPct val="100000"/>
              </a:lnSpc>
              <a:spcBef>
                <a:spcPts val="0"/>
              </a:spcBef>
              <a:spcAft>
                <a:spcPts val="0"/>
              </a:spcAft>
              <a:buClr>
                <a:srgbClr val="000000"/>
              </a:buClr>
              <a:buSzPts val="1600"/>
              <a:buFont typeface="Arial"/>
              <a:buAutoNum type="arabicPeriod" startAt="2"/>
            </a:pPr>
            <a:r>
              <a:rPr b="1" i="0" lang="en-US" sz="1600" u="none" cap="none" strike="noStrike">
                <a:solidFill>
                  <a:srgbClr val="000000"/>
                </a:solidFill>
              </a:rPr>
              <a:t>NLP enables computers to understand and process human languages.</a:t>
            </a:r>
            <a:endParaRPr b="1" sz="1600"/>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355600" lvl="0" marL="342900" marR="0" rtl="0" algn="l">
              <a:lnSpc>
                <a:spcPct val="100000"/>
              </a:lnSpc>
              <a:spcBef>
                <a:spcPts val="0"/>
              </a:spcBef>
              <a:spcAft>
                <a:spcPts val="0"/>
              </a:spcAft>
              <a:buClr>
                <a:srgbClr val="000000"/>
              </a:buClr>
              <a:buSzPts val="1600"/>
              <a:buFont typeface="Arial"/>
              <a:buAutoNum type="arabicPeriod" startAt="2"/>
            </a:pPr>
            <a:r>
              <a:rPr b="1" i="0" lang="en-US" sz="1600" u="none" cap="none" strike="noStrike">
                <a:solidFill>
                  <a:srgbClr val="000000"/>
                </a:solidFill>
              </a:rPr>
              <a:t>One definition of AI-complete is perfect language understanding</a:t>
            </a:r>
            <a:r>
              <a:rPr b="1" lang="en-US" sz="1600"/>
              <a:t>.</a:t>
            </a:r>
            <a:endParaRPr b="1" sz="1600"/>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Image result for Her" id="142" name="Google Shape;142;p31"/>
          <p:cNvPicPr preferRelativeResize="0"/>
          <p:nvPr/>
        </p:nvPicPr>
        <p:blipFill rotWithShape="1">
          <a:blip r:embed="rId3">
            <a:alphaModFix/>
          </a:blip>
          <a:srcRect b="0" l="0" r="0" t="0"/>
          <a:stretch/>
        </p:blipFill>
        <p:spPr>
          <a:xfrm>
            <a:off x="7105950" y="3914706"/>
            <a:ext cx="4868412" cy="2738482"/>
          </a:xfrm>
          <a:prstGeom prst="rect">
            <a:avLst/>
          </a:prstGeom>
          <a:noFill/>
          <a:ln>
            <a:noFill/>
          </a:ln>
        </p:spPr>
      </p:pic>
      <p:sp>
        <p:nvSpPr>
          <p:cNvPr id="143" name="Google Shape;143;p31"/>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What is Natural Language Processing(NLP)?</a:t>
            </a:r>
            <a:endParaRPr b="1" sz="3600">
              <a:latin typeface="PT Sans Narrow"/>
              <a:ea typeface="PT Sans Narrow"/>
              <a:cs typeface="PT Sans Narrow"/>
              <a:sym typeface="PT Sans Narro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32"/>
          <p:cNvSpPr txBox="1"/>
          <p:nvPr/>
        </p:nvSpPr>
        <p:spPr>
          <a:xfrm>
            <a:off x="0" y="1092775"/>
            <a:ext cx="8531700" cy="4890300"/>
          </a:xfrm>
          <a:prstGeom prst="rect">
            <a:avLst/>
          </a:prstGeom>
          <a:noFill/>
          <a:ln>
            <a:noFill/>
          </a:ln>
        </p:spPr>
        <p:txBody>
          <a:bodyPr anchorCtr="0" anchor="t" bIns="45700" lIns="91425" spcFirstLastPara="1" rIns="91425" wrap="square" tIns="45700">
            <a:no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342900" marR="0" rtl="0" algn="l">
              <a:lnSpc>
                <a:spcPct val="100000"/>
              </a:lnSpc>
              <a:spcBef>
                <a:spcPts val="0"/>
              </a:spcBef>
              <a:spcAft>
                <a:spcPts val="0"/>
              </a:spcAft>
              <a:buNone/>
            </a:pPr>
            <a:r>
              <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a:t>
            </a:r>
            <a:r>
              <a:rPr b="1" i="0" lang="en-US" sz="1600" u="none" cap="none" strike="noStrike">
                <a:solidFill>
                  <a:srgbClr val="000000"/>
                </a:solidFill>
              </a:rPr>
              <a:t>Spell Checking</a:t>
            </a:r>
            <a:endParaRPr b="1" sz="1600"/>
          </a:p>
          <a:p>
            <a:pPr indent="0" lvl="0" marL="0" marR="0" rtl="0" algn="l">
              <a:lnSpc>
                <a:spcPct val="100000"/>
              </a:lnSpc>
              <a:spcBef>
                <a:spcPts val="0"/>
              </a:spcBef>
              <a:spcAft>
                <a:spcPts val="0"/>
              </a:spcAft>
              <a:buNone/>
            </a:pPr>
            <a:r>
              <a:rPr lang="en-US" sz="1600"/>
              <a:t>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298450" lvl="0" marL="285750" marR="0" rtl="0" algn="l">
              <a:lnSpc>
                <a:spcPct val="100000"/>
              </a:lnSpc>
              <a:spcBef>
                <a:spcPts val="0"/>
              </a:spcBef>
              <a:spcAft>
                <a:spcPts val="0"/>
              </a:spcAft>
              <a:buClr>
                <a:srgbClr val="000000"/>
              </a:buClr>
              <a:buSzPts val="1600"/>
              <a:buFont typeface="Arial"/>
              <a:buChar char="•"/>
            </a:pPr>
            <a:r>
              <a:rPr lang="en-US" sz="1600"/>
              <a:t>     </a:t>
            </a:r>
            <a:r>
              <a:rPr b="1" i="0" lang="en-US" sz="1600" u="none" cap="none" strike="noStrike">
                <a:solidFill>
                  <a:srgbClr val="000000"/>
                </a:solidFill>
              </a:rPr>
              <a:t>Keyword search</a:t>
            </a:r>
            <a:endParaRPr b="1" sz="1600"/>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28575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49" name="Google Shape;149;p32"/>
          <p:cNvPicPr preferRelativeResize="0"/>
          <p:nvPr/>
        </p:nvPicPr>
        <p:blipFill>
          <a:blip r:embed="rId3">
            <a:alphaModFix/>
          </a:blip>
          <a:stretch>
            <a:fillRect/>
          </a:stretch>
        </p:blipFill>
        <p:spPr>
          <a:xfrm>
            <a:off x="3911763" y="1514138"/>
            <a:ext cx="4314825" cy="1657350"/>
          </a:xfrm>
          <a:prstGeom prst="rect">
            <a:avLst/>
          </a:prstGeom>
          <a:noFill/>
          <a:ln>
            <a:noFill/>
          </a:ln>
        </p:spPr>
      </p:pic>
      <p:pic>
        <p:nvPicPr>
          <p:cNvPr id="150" name="Google Shape;150;p32"/>
          <p:cNvPicPr preferRelativeResize="0"/>
          <p:nvPr/>
        </p:nvPicPr>
        <p:blipFill>
          <a:blip r:embed="rId4">
            <a:alphaModFix/>
          </a:blip>
          <a:stretch>
            <a:fillRect/>
          </a:stretch>
        </p:blipFill>
        <p:spPr>
          <a:xfrm>
            <a:off x="3911775" y="3508300"/>
            <a:ext cx="4098176" cy="3073624"/>
          </a:xfrm>
          <a:prstGeom prst="rect">
            <a:avLst/>
          </a:prstGeom>
          <a:noFill/>
          <a:ln>
            <a:noFill/>
          </a:ln>
        </p:spPr>
      </p:pic>
      <p:sp>
        <p:nvSpPr>
          <p:cNvPr id="151" name="Google Shape;151;p32"/>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Easy NLP Tasks</a:t>
            </a:r>
            <a:endParaRPr b="1" sz="3600">
              <a:latin typeface="PT Sans Narrow"/>
              <a:ea typeface="PT Sans Narrow"/>
              <a:cs typeface="PT Sans Narrow"/>
              <a:sym typeface="PT Sans Narr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33"/>
          <p:cNvSpPr txBox="1"/>
          <p:nvPr/>
        </p:nvSpPr>
        <p:spPr>
          <a:xfrm>
            <a:off x="271600" y="1092775"/>
            <a:ext cx="8531700" cy="4442400"/>
          </a:xfrm>
          <a:prstGeom prst="rect">
            <a:avLst/>
          </a:prstGeom>
          <a:noFill/>
          <a:ln>
            <a:noFill/>
          </a:ln>
        </p:spPr>
        <p:txBody>
          <a:bodyPr anchorCtr="0" anchor="t" bIns="45700" lIns="91425" spcFirstLastPara="1" rIns="91425" wrap="square" tIns="45700">
            <a:no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342900" marR="0" rtl="0" algn="l">
              <a:lnSpc>
                <a:spcPct val="100000"/>
              </a:lnSpc>
              <a:spcBef>
                <a:spcPts val="0"/>
              </a:spcBef>
              <a:spcAft>
                <a:spcPts val="0"/>
              </a:spcAft>
              <a:buNone/>
            </a:pPr>
            <a:r>
              <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a:t>
            </a:r>
            <a:r>
              <a:rPr b="1" lang="en-US" sz="1600"/>
              <a:t>Name Entity Recognition</a:t>
            </a:r>
            <a:endParaRPr b="1" sz="1600"/>
          </a:p>
          <a:p>
            <a:pPr indent="0" lvl="0" marL="0" marR="0" rtl="0" algn="l">
              <a:lnSpc>
                <a:spcPct val="100000"/>
              </a:lnSpc>
              <a:spcBef>
                <a:spcPts val="0"/>
              </a:spcBef>
              <a:spcAft>
                <a:spcPts val="0"/>
              </a:spcAft>
              <a:buNone/>
            </a:pPr>
            <a:r>
              <a:rPr lang="en-US" sz="1600"/>
              <a:t>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298450" lvl="0" marL="285750" marR="0" rtl="0" algn="l">
              <a:lnSpc>
                <a:spcPct val="100000"/>
              </a:lnSpc>
              <a:spcBef>
                <a:spcPts val="0"/>
              </a:spcBef>
              <a:spcAft>
                <a:spcPts val="0"/>
              </a:spcAft>
              <a:buClr>
                <a:srgbClr val="000000"/>
              </a:buClr>
              <a:buSzPts val="1600"/>
              <a:buFont typeface="Arial"/>
              <a:buChar char="•"/>
            </a:pPr>
            <a:r>
              <a:rPr lang="en-US" sz="1600"/>
              <a:t>    </a:t>
            </a:r>
            <a:r>
              <a:rPr b="1" i="1" lang="en-US" sz="1600"/>
              <a:t>Convert unstructured text into a well structured format</a:t>
            </a:r>
            <a:endParaRPr b="1" i="1" sz="1600"/>
          </a:p>
          <a:p>
            <a:pPr indent="0" lvl="0" marL="0" marR="0" rtl="0" algn="l">
              <a:lnSpc>
                <a:spcPct val="100000"/>
              </a:lnSpc>
              <a:spcBef>
                <a:spcPts val="0"/>
              </a:spcBef>
              <a:spcAft>
                <a:spcPts val="0"/>
              </a:spcAft>
              <a:buNone/>
            </a:pPr>
            <a:r>
              <a:t/>
            </a:r>
            <a:endParaRPr i="1"/>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28575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I</a:t>
            </a:r>
            <a:endParaRPr b="0" i="0" sz="1400" u="none" cap="none" strike="noStrike">
              <a:solidFill>
                <a:srgbClr val="000000"/>
              </a:solidFill>
              <a:latin typeface="Arial"/>
              <a:ea typeface="Arial"/>
              <a:cs typeface="Arial"/>
              <a:sym typeface="Arial"/>
            </a:endParaRPr>
          </a:p>
        </p:txBody>
      </p:sp>
      <p:pic>
        <p:nvPicPr>
          <p:cNvPr id="157" name="Google Shape;157;p33"/>
          <p:cNvPicPr preferRelativeResize="0"/>
          <p:nvPr/>
        </p:nvPicPr>
        <p:blipFill>
          <a:blip r:embed="rId3">
            <a:alphaModFix/>
          </a:blip>
          <a:stretch>
            <a:fillRect/>
          </a:stretch>
        </p:blipFill>
        <p:spPr>
          <a:xfrm>
            <a:off x="481125" y="2166450"/>
            <a:ext cx="5575775" cy="1781475"/>
          </a:xfrm>
          <a:prstGeom prst="rect">
            <a:avLst/>
          </a:prstGeom>
          <a:noFill/>
          <a:ln>
            <a:noFill/>
          </a:ln>
        </p:spPr>
      </p:pic>
      <p:sp>
        <p:nvSpPr>
          <p:cNvPr id="158" name="Google Shape;158;p33"/>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Medium-Level NLP Tasks</a:t>
            </a:r>
            <a:endParaRPr b="1" sz="3600">
              <a:latin typeface="PT Sans Narrow"/>
              <a:ea typeface="PT Sans Narrow"/>
              <a:cs typeface="PT Sans Narrow"/>
              <a:sym typeface="PT Sans Narro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34"/>
          <p:cNvSpPr txBox="1"/>
          <p:nvPr/>
        </p:nvSpPr>
        <p:spPr>
          <a:xfrm>
            <a:off x="271600" y="1092775"/>
            <a:ext cx="8531700" cy="4442400"/>
          </a:xfrm>
          <a:prstGeom prst="rect">
            <a:avLst/>
          </a:prstGeom>
          <a:noFill/>
          <a:ln>
            <a:noFill/>
          </a:ln>
        </p:spPr>
        <p:txBody>
          <a:bodyPr anchorCtr="0" anchor="t" bIns="45700" lIns="91425" spcFirstLastPara="1" rIns="91425" wrap="square" tIns="45700">
            <a:no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342900" marR="0" rtl="0" algn="l">
              <a:lnSpc>
                <a:spcPct val="100000"/>
              </a:lnSpc>
              <a:spcBef>
                <a:spcPts val="0"/>
              </a:spcBef>
              <a:spcAft>
                <a:spcPts val="0"/>
              </a:spcAft>
              <a:buNone/>
            </a:pPr>
            <a:r>
              <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a:t>
            </a:r>
            <a:r>
              <a:rPr b="1" lang="en-US" sz="1600"/>
              <a:t>Topic Classification</a:t>
            </a:r>
            <a:endParaRPr b="1" sz="1600"/>
          </a:p>
          <a:p>
            <a:pPr indent="0" lvl="0" marL="0" marR="0" rtl="0" algn="l">
              <a:lnSpc>
                <a:spcPct val="100000"/>
              </a:lnSpc>
              <a:spcBef>
                <a:spcPts val="0"/>
              </a:spcBef>
              <a:spcAft>
                <a:spcPts val="0"/>
              </a:spcAft>
              <a:buNone/>
            </a:pPr>
            <a:r>
              <a:rPr lang="en-US" sz="1600"/>
              <a:t>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298450" lvl="0" marL="285750" marR="0" rtl="0" algn="l">
              <a:lnSpc>
                <a:spcPct val="100000"/>
              </a:lnSpc>
              <a:spcBef>
                <a:spcPts val="0"/>
              </a:spcBef>
              <a:spcAft>
                <a:spcPts val="0"/>
              </a:spcAft>
              <a:buClr>
                <a:srgbClr val="000000"/>
              </a:buClr>
              <a:buSzPts val="1600"/>
              <a:buFont typeface="Arial"/>
              <a:buChar char="•"/>
            </a:pPr>
            <a:r>
              <a:rPr lang="en-US" sz="1600"/>
              <a:t>      </a:t>
            </a:r>
            <a:r>
              <a:rPr b="1" i="1" lang="en-US" sz="1600"/>
              <a:t>Assign topic into each document/piece of text</a:t>
            </a:r>
            <a:endParaRPr b="1" i="1" sz="1600"/>
          </a:p>
          <a:p>
            <a:pPr indent="0" lvl="0" marL="285750" marR="0" rtl="0" algn="l">
              <a:lnSpc>
                <a:spcPct val="100000"/>
              </a:lnSpc>
              <a:spcBef>
                <a:spcPts val="0"/>
              </a:spcBef>
              <a:spcAft>
                <a:spcPts val="0"/>
              </a:spcAft>
              <a:buNone/>
            </a:pPr>
            <a:r>
              <a:t/>
            </a:r>
            <a:endParaRPr sz="1600"/>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28575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28575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I</a:t>
            </a:r>
            <a:endParaRPr b="0" i="0" sz="1400" u="none" cap="none" strike="noStrike">
              <a:solidFill>
                <a:srgbClr val="000000"/>
              </a:solidFill>
              <a:latin typeface="Arial"/>
              <a:ea typeface="Arial"/>
              <a:cs typeface="Arial"/>
              <a:sym typeface="Arial"/>
            </a:endParaRPr>
          </a:p>
        </p:txBody>
      </p:sp>
      <p:pic>
        <p:nvPicPr>
          <p:cNvPr id="164" name="Google Shape;164;p34"/>
          <p:cNvPicPr preferRelativeResize="0"/>
          <p:nvPr/>
        </p:nvPicPr>
        <p:blipFill>
          <a:blip r:embed="rId3">
            <a:alphaModFix/>
          </a:blip>
          <a:stretch>
            <a:fillRect/>
          </a:stretch>
        </p:blipFill>
        <p:spPr>
          <a:xfrm>
            <a:off x="479425" y="2484350"/>
            <a:ext cx="4762500" cy="2447925"/>
          </a:xfrm>
          <a:prstGeom prst="rect">
            <a:avLst/>
          </a:prstGeom>
          <a:noFill/>
          <a:ln>
            <a:noFill/>
          </a:ln>
        </p:spPr>
      </p:pic>
      <p:sp>
        <p:nvSpPr>
          <p:cNvPr id="165" name="Google Shape;165;p34"/>
          <p:cNvSpPr txBox="1"/>
          <p:nvPr/>
        </p:nvSpPr>
        <p:spPr>
          <a:xfrm>
            <a:off x="271600" y="203775"/>
            <a:ext cx="95571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3600">
                <a:latin typeface="PT Sans Narrow"/>
                <a:ea typeface="PT Sans Narrow"/>
                <a:cs typeface="PT Sans Narrow"/>
                <a:sym typeface="PT Sans Narrow"/>
              </a:rPr>
              <a:t>Medium-Level NLP Tasks</a:t>
            </a:r>
            <a:endParaRPr b="1" sz="3600">
              <a:latin typeface="PT Sans Narrow"/>
              <a:ea typeface="PT Sans Narrow"/>
              <a:cs typeface="PT Sans Narrow"/>
              <a:sym typeface="PT Sans Narrow"/>
            </a:endParaRPr>
          </a:p>
        </p:txBody>
      </p:sp>
    </p:spTree>
  </p:cSld>
  <p:clrMapOvr>
    <a:masterClrMapping/>
  </p:clrMapOvr>
</p:sld>
</file>

<file path=ppt/theme/theme1.xml><?xml version="1.0" encoding="utf-8"?>
<a:theme xmlns:a="http://schemas.openxmlformats.org/drawingml/2006/main" xmlns:r="http://schemas.openxmlformats.org/officeDocument/2006/relationships" name="自定义设计方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自定义设计方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